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media/image12.jpg" ContentType="image/png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14"/>
  </p:notesMasterIdLst>
  <p:sldIdLst>
    <p:sldId id="256" r:id="rId2"/>
    <p:sldId id="260" r:id="rId3"/>
    <p:sldId id="258" r:id="rId4"/>
    <p:sldId id="257" r:id="rId5"/>
    <p:sldId id="259" r:id="rId6"/>
    <p:sldId id="263" r:id="rId7"/>
    <p:sldId id="264" r:id="rId8"/>
    <p:sldId id="265" r:id="rId9"/>
    <p:sldId id="266" r:id="rId10"/>
    <p:sldId id="261" r:id="rId11"/>
    <p:sldId id="262" r:id="rId12"/>
    <p:sldId id="267" r:id="rId13"/>
  </p:sldIdLst>
  <p:sldSz cx="9144000" cy="5143500" type="screen16x9"/>
  <p:notesSz cx="6858000" cy="9144000"/>
  <p:embeddedFontLst>
    <p:embeddedFont>
      <p:font typeface="Tektur Medium" panose="020B0604020202020204" charset="0"/>
      <p:regular r:id="rId15"/>
      <p:bold r:id="rId16"/>
    </p:embeddedFont>
    <p:embeddedFont>
      <p:font typeface="Montserrat" panose="020B0604020202020204" charset="-52"/>
      <p:regular r:id="rId17"/>
      <p:bold r:id="rId18"/>
      <p:italic r:id="rId19"/>
      <p:boldItalic r:id="rId20"/>
    </p:embeddedFont>
    <p:embeddedFont>
      <p:font typeface="Tektur" panose="020B0604020202020204" charset="0"/>
      <p:regular r:id="rId21"/>
      <p:bold r:id="rId22"/>
    </p:embeddedFont>
    <p:embeddedFont>
      <p:font typeface="Constantia" panose="02030602050306030303" pitchFamily="18" charset="0"/>
      <p:regular r:id="rId23"/>
      <p:bold r:id="rId24"/>
      <p:italic r:id="rId25"/>
      <p:boldItalic r:id="rId26"/>
    </p:embeddedFont>
    <p:embeddedFont>
      <p:font typeface="Agency FB" panose="020B0503020202020204" pitchFamily="34" charset="0"/>
      <p:regular r:id="rId27"/>
      <p:bold r:id="rId28"/>
    </p:embeddedFont>
    <p:embeddedFont>
      <p:font typeface="Calibri" panose="020F0502020204030204" pitchFamily="34" charset="0"/>
      <p:regular r:id="rId29"/>
      <p:bold r:id="rId30"/>
      <p:italic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25" d="100"/>
          <a:sy n="125" d="100"/>
        </p:scale>
        <p:origin x="1194" y="36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32" Type="http://schemas.openxmlformats.org/officeDocument/2006/relationships/font" Target="fonts/font18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font" Target="fonts/font14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openxmlformats.org/officeDocument/2006/relationships/font" Target="fonts/font1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font" Target="fonts/font16.fntdata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97663229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2b53a6284d_0_0:notes"/>
          <p:cNvSpPr txBox="1">
            <a:spLocks noGrp="1"/>
          </p:cNvSpPr>
          <p:nvPr>
            <p:ph type="body" idx="1"/>
          </p:nvPr>
        </p:nvSpPr>
        <p:spPr>
          <a:xfrm>
            <a:off x="685797" y="4343387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g32b53a6284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737311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2b53a6284d_0_96:notes"/>
          <p:cNvSpPr txBox="1">
            <a:spLocks noGrp="1"/>
          </p:cNvSpPr>
          <p:nvPr>
            <p:ph type="body" idx="1"/>
          </p:nvPr>
        </p:nvSpPr>
        <p:spPr>
          <a:xfrm>
            <a:off x="685797" y="4343387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g32b53a6284d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090123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32b53a6284d_0_103:notes"/>
          <p:cNvSpPr txBox="1">
            <a:spLocks noGrp="1"/>
          </p:cNvSpPr>
          <p:nvPr>
            <p:ph type="body" idx="1"/>
          </p:nvPr>
        </p:nvSpPr>
        <p:spPr>
          <a:xfrm>
            <a:off x="685797" y="4343387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g32b53a6284d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60830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32b53a6284d_0_103:notes"/>
          <p:cNvSpPr txBox="1">
            <a:spLocks noGrp="1"/>
          </p:cNvSpPr>
          <p:nvPr>
            <p:ph type="body" idx="1"/>
          </p:nvPr>
        </p:nvSpPr>
        <p:spPr>
          <a:xfrm>
            <a:off x="685797" y="4343387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g32b53a6284d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88997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32b53a6284d_0_74:notes"/>
          <p:cNvSpPr txBox="1">
            <a:spLocks noGrp="1"/>
          </p:cNvSpPr>
          <p:nvPr>
            <p:ph type="body" idx="1"/>
          </p:nvPr>
        </p:nvSpPr>
        <p:spPr>
          <a:xfrm>
            <a:off x="685797" y="4343387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g32b53a6284d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796596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2b53a6284d_0_27:notes"/>
          <p:cNvSpPr txBox="1">
            <a:spLocks noGrp="1"/>
          </p:cNvSpPr>
          <p:nvPr>
            <p:ph type="body" idx="1"/>
          </p:nvPr>
        </p:nvSpPr>
        <p:spPr>
          <a:xfrm>
            <a:off x="685797" y="4343387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g32b53a6284d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132326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2b53a6284d_0_8:notes"/>
          <p:cNvSpPr txBox="1">
            <a:spLocks noGrp="1"/>
          </p:cNvSpPr>
          <p:nvPr>
            <p:ph type="body" idx="1"/>
          </p:nvPr>
        </p:nvSpPr>
        <p:spPr>
          <a:xfrm>
            <a:off x="685797" y="4343387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g32b53a6284d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686590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2b53a6284d_0_48:notes"/>
          <p:cNvSpPr txBox="1">
            <a:spLocks noGrp="1"/>
          </p:cNvSpPr>
          <p:nvPr>
            <p:ph type="body" idx="1"/>
          </p:nvPr>
        </p:nvSpPr>
        <p:spPr>
          <a:xfrm>
            <a:off x="685797" y="4343387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g32b53a6284d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518539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2b53a6284d_0_48:notes"/>
          <p:cNvSpPr txBox="1">
            <a:spLocks noGrp="1"/>
          </p:cNvSpPr>
          <p:nvPr>
            <p:ph type="body" idx="1"/>
          </p:nvPr>
        </p:nvSpPr>
        <p:spPr>
          <a:xfrm>
            <a:off x="685797" y="4343387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g32b53a6284d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957208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2b53a6284d_0_48:notes"/>
          <p:cNvSpPr txBox="1">
            <a:spLocks noGrp="1"/>
          </p:cNvSpPr>
          <p:nvPr>
            <p:ph type="body" idx="1"/>
          </p:nvPr>
        </p:nvSpPr>
        <p:spPr>
          <a:xfrm>
            <a:off x="685797" y="4343387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g32b53a6284d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32212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2b53a6284d_0_48:notes"/>
          <p:cNvSpPr txBox="1">
            <a:spLocks noGrp="1"/>
          </p:cNvSpPr>
          <p:nvPr>
            <p:ph type="body" idx="1"/>
          </p:nvPr>
        </p:nvSpPr>
        <p:spPr>
          <a:xfrm>
            <a:off x="685797" y="4343387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g32b53a6284d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734127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2b53a6284d_0_48:notes"/>
          <p:cNvSpPr txBox="1">
            <a:spLocks noGrp="1"/>
          </p:cNvSpPr>
          <p:nvPr>
            <p:ph type="body" idx="1"/>
          </p:nvPr>
        </p:nvSpPr>
        <p:spPr>
          <a:xfrm>
            <a:off x="685797" y="4343387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g32b53a6284d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374459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объект" type="obj">
  <p:cSld name="OBJEC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1pPr>
            <a:lvl2pPr marL="914400" lvl="1" indent="-31750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marL="1371600" lvl="2" indent="-31750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marL="1828800" lvl="3" indent="-31750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marL="2286000" lvl="4" indent="-31750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marL="2743200" lvl="5" indent="-31750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marL="3200400" lvl="6" indent="-31750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marL="3657600" lvl="7" indent="-31750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marL="4114800" lvl="8" indent="-31750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2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.png"/><Relationship Id="rId11" Type="http://schemas.openxmlformats.org/officeDocument/2006/relationships/image" Target="../media/image19.jpeg"/><Relationship Id="rId5" Type="http://schemas.openxmlformats.org/officeDocument/2006/relationships/image" Target="../media/image5.png"/><Relationship Id="rId10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0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jp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.jp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.jp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4"/>
          <p:cNvPicPr preferRelativeResize="0"/>
          <p:nvPr/>
        </p:nvPicPr>
        <p:blipFill rotWithShape="1">
          <a:blip r:embed="rId3">
            <a:alphaModFix/>
          </a:blip>
          <a:srcRect t="5258"/>
          <a:stretch/>
        </p:blipFill>
        <p:spPr>
          <a:xfrm>
            <a:off x="-44561" y="-289156"/>
            <a:ext cx="9233122" cy="583201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45586" y="707208"/>
            <a:ext cx="886679" cy="2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195736" y="707133"/>
            <a:ext cx="900314" cy="27285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4"/>
          <p:cNvSpPr txBox="1"/>
          <p:nvPr/>
        </p:nvSpPr>
        <p:spPr>
          <a:xfrm>
            <a:off x="643039" y="3273828"/>
            <a:ext cx="7857900" cy="13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400"/>
              </a:spcBef>
              <a:spcAft>
                <a:spcPts val="0"/>
              </a:spcAft>
              <a:buClr>
                <a:srgbClr val="21FFFF"/>
              </a:buClr>
              <a:buSzPts val="2100"/>
              <a:buFont typeface="Arial"/>
              <a:buNone/>
            </a:pPr>
            <a:r>
              <a:rPr lang="en-US" sz="2100" b="0" u="none" strike="noStrike" cap="none" dirty="0" err="1" smtClean="0">
                <a:solidFill>
                  <a:srgbClr val="21FFFF"/>
                </a:solidFill>
                <a:latin typeface="Tektur Medium"/>
                <a:ea typeface="Tektur Medium"/>
                <a:cs typeface="Tektur Medium"/>
                <a:sym typeface="Tektur Medium"/>
              </a:rPr>
              <a:t>Git</a:t>
            </a:r>
            <a:r>
              <a:rPr lang="en-US" sz="2100" b="0" u="none" strike="noStrike" cap="none" dirty="0" smtClean="0">
                <a:solidFill>
                  <a:srgbClr val="21FFFF"/>
                </a:solidFill>
                <a:latin typeface="Tektur Medium"/>
                <a:ea typeface="Tektur Medium"/>
                <a:cs typeface="Tektur Medium"/>
                <a:sym typeface="Tektur Medium"/>
              </a:rPr>
              <a:t> Patches</a:t>
            </a:r>
            <a:endParaRPr sz="2100" b="0" u="none" strike="noStrike" cap="none" dirty="0">
              <a:solidFill>
                <a:srgbClr val="21FFFF"/>
              </a:solidFill>
              <a:latin typeface="Tektur Medium"/>
              <a:ea typeface="Tektur Medium"/>
              <a:cs typeface="Tektur Medium"/>
              <a:sym typeface="Tektur Medium"/>
            </a:endParaRPr>
          </a:p>
        </p:txBody>
      </p:sp>
      <p:pic>
        <p:nvPicPr>
          <p:cNvPr id="64" name="Google Shape;64;p1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437874" y="707133"/>
            <a:ext cx="848424" cy="2737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44D"/>
        </a:solidFill>
        <a:effectLst/>
      </p:bgPr>
    </p:bg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9"/>
          <p:cNvSpPr txBox="1"/>
          <p:nvPr/>
        </p:nvSpPr>
        <p:spPr>
          <a:xfrm>
            <a:off x="521550" y="458240"/>
            <a:ext cx="7182900" cy="4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</a:pPr>
            <a:r>
              <a:rPr lang="ru" sz="2100" dirty="0">
                <a:solidFill>
                  <a:schemeClr val="lt1"/>
                </a:solidFill>
                <a:latin typeface="Tektur"/>
                <a:ea typeface="Tektur"/>
                <a:cs typeface="Tektur"/>
                <a:sym typeface="Tektur"/>
              </a:rPr>
              <a:t>Наша команда </a:t>
            </a:r>
            <a:endParaRPr sz="2100" dirty="0">
              <a:solidFill>
                <a:schemeClr val="lt1"/>
              </a:solidFill>
              <a:latin typeface="Tektur"/>
              <a:ea typeface="Tektur"/>
              <a:cs typeface="Tektur"/>
              <a:sym typeface="Tektur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</a:pPr>
            <a:endParaRPr sz="2100" dirty="0">
              <a:solidFill>
                <a:schemeClr val="lt1"/>
              </a:solidFill>
              <a:latin typeface="Tektur"/>
              <a:ea typeface="Tektur"/>
              <a:cs typeface="Tektur"/>
              <a:sym typeface="Tektur"/>
            </a:endParaRPr>
          </a:p>
        </p:txBody>
      </p:sp>
      <p:pic>
        <p:nvPicPr>
          <p:cNvPr id="162" name="Google Shape;162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74770" y="371456"/>
            <a:ext cx="658425" cy="20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217415" y="371381"/>
            <a:ext cx="668182" cy="20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1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562491" y="371381"/>
            <a:ext cx="628060" cy="202625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19"/>
          <p:cNvSpPr/>
          <p:nvPr/>
        </p:nvSpPr>
        <p:spPr>
          <a:xfrm>
            <a:off x="1617119" y="1423814"/>
            <a:ext cx="1356894" cy="1323876"/>
          </a:xfrm>
          <a:custGeom>
            <a:avLst/>
            <a:gdLst/>
            <a:ahLst/>
            <a:cxnLst/>
            <a:rect l="l" t="t" r="r" b="b"/>
            <a:pathLst>
              <a:path w="3642668" h="3506957" extrusionOk="0">
                <a:moveTo>
                  <a:pt x="0" y="0"/>
                </a:moveTo>
                <a:lnTo>
                  <a:pt x="3017385" y="0"/>
                </a:lnTo>
                <a:lnTo>
                  <a:pt x="3642668" y="808351"/>
                </a:lnTo>
                <a:lnTo>
                  <a:pt x="3642668" y="3506957"/>
                </a:lnTo>
                <a:lnTo>
                  <a:pt x="0" y="3506957"/>
                </a:lnTo>
                <a:close/>
              </a:path>
            </a:pathLst>
          </a:custGeom>
          <a:solidFill>
            <a:srgbClr val="EDEEE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19"/>
          <p:cNvSpPr/>
          <p:nvPr/>
        </p:nvSpPr>
        <p:spPr>
          <a:xfrm>
            <a:off x="3123790" y="1423812"/>
            <a:ext cx="1356894" cy="1323876"/>
          </a:xfrm>
          <a:custGeom>
            <a:avLst/>
            <a:gdLst/>
            <a:ahLst/>
            <a:cxnLst/>
            <a:rect l="l" t="t" r="r" b="b"/>
            <a:pathLst>
              <a:path w="3642668" h="3506957" extrusionOk="0">
                <a:moveTo>
                  <a:pt x="0" y="0"/>
                </a:moveTo>
                <a:lnTo>
                  <a:pt x="3017385" y="0"/>
                </a:lnTo>
                <a:lnTo>
                  <a:pt x="3642668" y="808351"/>
                </a:lnTo>
                <a:lnTo>
                  <a:pt x="3642668" y="3506957"/>
                </a:lnTo>
                <a:lnTo>
                  <a:pt x="0" y="3506957"/>
                </a:lnTo>
                <a:close/>
              </a:path>
            </a:pathLst>
          </a:custGeom>
          <a:solidFill>
            <a:srgbClr val="EDEEE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19"/>
          <p:cNvSpPr/>
          <p:nvPr/>
        </p:nvSpPr>
        <p:spPr>
          <a:xfrm>
            <a:off x="4630465" y="1423812"/>
            <a:ext cx="1356894" cy="1323876"/>
          </a:xfrm>
          <a:custGeom>
            <a:avLst/>
            <a:gdLst/>
            <a:ahLst/>
            <a:cxnLst/>
            <a:rect l="l" t="t" r="r" b="b"/>
            <a:pathLst>
              <a:path w="3642668" h="3506957" extrusionOk="0">
                <a:moveTo>
                  <a:pt x="0" y="0"/>
                </a:moveTo>
                <a:lnTo>
                  <a:pt x="3017385" y="0"/>
                </a:lnTo>
                <a:lnTo>
                  <a:pt x="3642668" y="808351"/>
                </a:lnTo>
                <a:lnTo>
                  <a:pt x="3642668" y="3506957"/>
                </a:lnTo>
                <a:lnTo>
                  <a:pt x="0" y="3506957"/>
                </a:lnTo>
                <a:close/>
              </a:path>
            </a:pathLst>
          </a:custGeom>
          <a:solidFill>
            <a:srgbClr val="EDEEE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19"/>
          <p:cNvSpPr/>
          <p:nvPr/>
        </p:nvSpPr>
        <p:spPr>
          <a:xfrm>
            <a:off x="6137144" y="1423814"/>
            <a:ext cx="1356894" cy="1323876"/>
          </a:xfrm>
          <a:custGeom>
            <a:avLst/>
            <a:gdLst/>
            <a:ahLst/>
            <a:cxnLst/>
            <a:rect l="l" t="t" r="r" b="b"/>
            <a:pathLst>
              <a:path w="3642668" h="3506957" extrusionOk="0">
                <a:moveTo>
                  <a:pt x="0" y="0"/>
                </a:moveTo>
                <a:lnTo>
                  <a:pt x="3017385" y="0"/>
                </a:lnTo>
                <a:lnTo>
                  <a:pt x="3642668" y="808351"/>
                </a:lnTo>
                <a:lnTo>
                  <a:pt x="3642668" y="3506957"/>
                </a:lnTo>
                <a:lnTo>
                  <a:pt x="0" y="3506957"/>
                </a:lnTo>
                <a:close/>
              </a:path>
            </a:pathLst>
          </a:custGeom>
          <a:solidFill>
            <a:srgbClr val="EDEEE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p19"/>
          <p:cNvSpPr txBox="1"/>
          <p:nvPr/>
        </p:nvSpPr>
        <p:spPr>
          <a:xfrm>
            <a:off x="4591538" y="2986546"/>
            <a:ext cx="1611142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dirty="0" smtClean="0">
                <a:solidFill>
                  <a:schemeClr val="lt1"/>
                </a:solidFill>
                <a:latin typeface="Constantia" panose="02030602050306030303" pitchFamily="18" charset="0"/>
                <a:ea typeface="Tektur"/>
                <a:cs typeface="Tektur"/>
                <a:sym typeface="Tektur"/>
              </a:rPr>
              <a:t>Андрей - Тестировщик</a:t>
            </a:r>
            <a:endParaRPr sz="1800" dirty="0">
              <a:solidFill>
                <a:schemeClr val="lt1"/>
              </a:solidFill>
              <a:latin typeface="Constantia" panose="02030602050306030303" pitchFamily="18" charset="0"/>
              <a:ea typeface="Tektur"/>
              <a:cs typeface="Tektur"/>
              <a:sym typeface="Tektur"/>
            </a:endParaRPr>
          </a:p>
        </p:txBody>
      </p:sp>
      <p:sp>
        <p:nvSpPr>
          <p:cNvPr id="171" name="Google Shape;171;p19"/>
          <p:cNvSpPr txBox="1"/>
          <p:nvPr/>
        </p:nvSpPr>
        <p:spPr>
          <a:xfrm>
            <a:off x="3038853" y="2986547"/>
            <a:ext cx="1524376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dirty="0" smtClean="0">
                <a:solidFill>
                  <a:schemeClr val="lt1"/>
                </a:solidFill>
                <a:latin typeface="Constantia" panose="02030602050306030303" pitchFamily="18" charset="0"/>
                <a:ea typeface="Tektur"/>
                <a:cs typeface="Tektur"/>
                <a:sym typeface="Tektur"/>
              </a:rPr>
              <a:t>Кирилл – </a:t>
            </a:r>
            <a:r>
              <a:rPr lang="ru-RU" sz="1800" dirty="0" smtClean="0">
                <a:solidFill>
                  <a:schemeClr val="lt1"/>
                </a:solidFill>
                <a:latin typeface="Constantia" panose="02030602050306030303" pitchFamily="18" charset="0"/>
                <a:ea typeface="Tektur"/>
                <a:cs typeface="Tektur"/>
                <a:sym typeface="Tektur"/>
              </a:rPr>
              <a:t>Разработчик</a:t>
            </a:r>
            <a:endParaRPr sz="1800" dirty="0">
              <a:solidFill>
                <a:schemeClr val="lt1"/>
              </a:solidFill>
              <a:latin typeface="Constantia" panose="02030602050306030303" pitchFamily="18" charset="0"/>
              <a:ea typeface="Tektur"/>
              <a:cs typeface="Tektur"/>
              <a:sym typeface="Tektur"/>
            </a:endParaRPr>
          </a:p>
        </p:txBody>
      </p:sp>
      <p:sp>
        <p:nvSpPr>
          <p:cNvPr id="172" name="Google Shape;172;p19"/>
          <p:cNvSpPr txBox="1"/>
          <p:nvPr/>
        </p:nvSpPr>
        <p:spPr>
          <a:xfrm>
            <a:off x="1509824" y="2952503"/>
            <a:ext cx="1571476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dirty="0" smtClean="0">
                <a:solidFill>
                  <a:schemeClr val="lt1"/>
                </a:solidFill>
                <a:latin typeface="Constantia" panose="02030602050306030303" pitchFamily="18" charset="0"/>
                <a:ea typeface="Tektur"/>
                <a:cs typeface="Tektur"/>
                <a:sym typeface="Tektur"/>
              </a:rPr>
              <a:t>Никита –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dirty="0" smtClean="0">
                <a:solidFill>
                  <a:schemeClr val="lt1"/>
                </a:solidFill>
                <a:latin typeface="Constantia" panose="02030602050306030303" pitchFamily="18" charset="0"/>
                <a:ea typeface="Tektur"/>
                <a:cs typeface="Tektur"/>
                <a:sym typeface="Tektur"/>
              </a:rPr>
              <a:t>Разработчик</a:t>
            </a:r>
            <a:endParaRPr sz="1800" dirty="0">
              <a:solidFill>
                <a:schemeClr val="lt1"/>
              </a:solidFill>
              <a:latin typeface="Constantia" panose="02030602050306030303" pitchFamily="18" charset="0"/>
              <a:ea typeface="Tektur"/>
              <a:cs typeface="Tektur"/>
              <a:sym typeface="Tektur"/>
            </a:endParaRPr>
          </a:p>
        </p:txBody>
      </p:sp>
      <p:sp>
        <p:nvSpPr>
          <p:cNvPr id="173" name="Google Shape;173;p19"/>
          <p:cNvSpPr txBox="1"/>
          <p:nvPr/>
        </p:nvSpPr>
        <p:spPr>
          <a:xfrm>
            <a:off x="0" y="2868991"/>
            <a:ext cx="1615565" cy="1015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 smtClean="0">
                <a:solidFill>
                  <a:schemeClr val="lt1"/>
                </a:solidFill>
                <a:latin typeface="Constantia" panose="02030602050306030303" pitchFamily="18" charset="0"/>
                <a:ea typeface="Tektur"/>
                <a:cs typeface="Tektur"/>
                <a:sym typeface="Tektur"/>
              </a:rPr>
              <a:t>Данил -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 smtClean="0">
                <a:solidFill>
                  <a:schemeClr val="lt1"/>
                </a:solidFill>
                <a:latin typeface="Constantia" panose="02030602050306030303" pitchFamily="18" charset="0"/>
                <a:ea typeface="Tektur"/>
                <a:cs typeface="Tektur"/>
                <a:sym typeface="Tektur"/>
              </a:rPr>
              <a:t>Разработчик архитектуры</a:t>
            </a:r>
            <a:endParaRPr sz="1800" dirty="0">
              <a:solidFill>
                <a:schemeClr val="lt1"/>
              </a:solidFill>
              <a:latin typeface="Constantia" panose="02030602050306030303" pitchFamily="18" charset="0"/>
              <a:ea typeface="Tektur"/>
              <a:cs typeface="Tektur"/>
              <a:sym typeface="Tektur"/>
            </a:endParaRPr>
          </a:p>
        </p:txBody>
      </p:sp>
      <p:sp>
        <p:nvSpPr>
          <p:cNvPr id="174" name="Google Shape;174;p19"/>
          <p:cNvSpPr txBox="1"/>
          <p:nvPr/>
        </p:nvSpPr>
        <p:spPr>
          <a:xfrm>
            <a:off x="6137145" y="3005015"/>
            <a:ext cx="1532780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dirty="0" smtClean="0">
                <a:solidFill>
                  <a:schemeClr val="lt1"/>
                </a:solidFill>
                <a:latin typeface="Constantia" panose="02030602050306030303" pitchFamily="18" charset="0"/>
                <a:ea typeface="Tektur"/>
                <a:cs typeface="Tektur"/>
                <a:sym typeface="Tektur"/>
              </a:rPr>
              <a:t>Максим - Разработчик</a:t>
            </a:r>
            <a:endParaRPr sz="1800" dirty="0">
              <a:solidFill>
                <a:schemeClr val="lt1"/>
              </a:solidFill>
              <a:latin typeface="Constantia" panose="02030602050306030303" pitchFamily="18" charset="0"/>
              <a:ea typeface="Tektur"/>
              <a:cs typeface="Tektur"/>
              <a:sym typeface="Tektur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5845" y="1423811"/>
            <a:ext cx="1323877" cy="1323877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17119" y="1423811"/>
            <a:ext cx="1356886" cy="1323877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21402" y="1417651"/>
            <a:ext cx="1359278" cy="1330037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32853" y="1421403"/>
            <a:ext cx="1354506" cy="1326285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10"/>
          <a:srcRect t="20760" b="3698"/>
          <a:stretch/>
        </p:blipFill>
        <p:spPr>
          <a:xfrm>
            <a:off x="6132360" y="1417651"/>
            <a:ext cx="1361678" cy="1340789"/>
          </a:xfrm>
          <a:prstGeom prst="rect">
            <a:avLst/>
          </a:prstGeom>
        </p:spPr>
      </p:pic>
      <p:sp>
        <p:nvSpPr>
          <p:cNvPr id="21" name="Google Shape;169;p19"/>
          <p:cNvSpPr/>
          <p:nvPr/>
        </p:nvSpPr>
        <p:spPr>
          <a:xfrm>
            <a:off x="7674709" y="1423814"/>
            <a:ext cx="1356894" cy="1323876"/>
          </a:xfrm>
          <a:custGeom>
            <a:avLst/>
            <a:gdLst/>
            <a:ahLst/>
            <a:cxnLst/>
            <a:rect l="l" t="t" r="r" b="b"/>
            <a:pathLst>
              <a:path w="3642668" h="3506957" extrusionOk="0">
                <a:moveTo>
                  <a:pt x="0" y="0"/>
                </a:moveTo>
                <a:lnTo>
                  <a:pt x="3017385" y="0"/>
                </a:lnTo>
                <a:lnTo>
                  <a:pt x="3642668" y="808351"/>
                </a:lnTo>
                <a:lnTo>
                  <a:pt x="3642668" y="3506957"/>
                </a:lnTo>
                <a:lnTo>
                  <a:pt x="0" y="3506957"/>
                </a:lnTo>
                <a:close/>
              </a:path>
            </a:pathLst>
          </a:custGeom>
          <a:solidFill>
            <a:srgbClr val="EDEEE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174;p19"/>
          <p:cNvSpPr txBox="1"/>
          <p:nvPr/>
        </p:nvSpPr>
        <p:spPr>
          <a:xfrm>
            <a:off x="7674710" y="3005015"/>
            <a:ext cx="1532780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dirty="0" smtClean="0">
                <a:solidFill>
                  <a:schemeClr val="lt1"/>
                </a:solidFill>
                <a:latin typeface="Constantia" panose="02030602050306030303" pitchFamily="18" charset="0"/>
                <a:ea typeface="Tektur"/>
                <a:cs typeface="Tektur"/>
                <a:sym typeface="Tektur"/>
              </a:rPr>
              <a:t>Сергей - Наставник</a:t>
            </a:r>
            <a:endParaRPr sz="1800" dirty="0">
              <a:solidFill>
                <a:schemeClr val="lt1"/>
              </a:solidFill>
              <a:latin typeface="Constantia" panose="02030602050306030303" pitchFamily="18" charset="0"/>
              <a:ea typeface="Tektur"/>
              <a:cs typeface="Tektur"/>
              <a:sym typeface="Tektur"/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2317" y="1417651"/>
            <a:ext cx="1361678" cy="1361678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0"/>
          <p:cNvSpPr txBox="1"/>
          <p:nvPr/>
        </p:nvSpPr>
        <p:spPr>
          <a:xfrm>
            <a:off x="534954" y="458240"/>
            <a:ext cx="7182900" cy="4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1244D"/>
              </a:buClr>
              <a:buSzPts val="2100"/>
              <a:buFont typeface="Arial"/>
              <a:buNone/>
            </a:pPr>
            <a:r>
              <a:rPr lang="ru-RU" sz="2400" dirty="0" smtClean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Итог</a:t>
            </a:r>
            <a:endParaRPr sz="2400" b="0" i="0" u="none" strike="noStrike" cap="none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0" name="Google Shape;180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90480" y="371381"/>
            <a:ext cx="654749" cy="201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217415" y="371381"/>
            <a:ext cx="666508" cy="20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577115" y="370642"/>
            <a:ext cx="641179" cy="2071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284018" y="944240"/>
            <a:ext cx="8599905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b="1" dirty="0">
                <a:latin typeface="Constantia" panose="02030602050306030303" pitchFamily="18" charset="0"/>
              </a:rPr>
              <a:t>Что мы сделали</a:t>
            </a:r>
            <a:r>
              <a:rPr lang="ru-RU" sz="1800" b="1" dirty="0" smtClean="0">
                <a:latin typeface="Constantia" panose="02030602050306030303" pitchFamily="18" charset="0"/>
              </a:rPr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1" dirty="0" smtClean="0">
                <a:latin typeface="Constantia" panose="02030602050306030303" pitchFamily="18" charset="0"/>
              </a:rPr>
              <a:t>Мы </a:t>
            </a:r>
            <a:r>
              <a:rPr lang="ru-RU" b="1" dirty="0">
                <a:latin typeface="Constantia" panose="02030602050306030303" pitchFamily="18" charset="0"/>
              </a:rPr>
              <a:t>создали систему, которая анализирует, проверяет и безопасно интегрирует новый код без необходимости ручного вмешательства</a:t>
            </a:r>
            <a:r>
              <a:rPr lang="ru-RU" b="1" dirty="0" smtClean="0">
                <a:latin typeface="Constantia" panose="02030602050306030303" pitchFamily="18" charset="0"/>
              </a:rPr>
              <a:t>.</a:t>
            </a:r>
          </a:p>
          <a:p>
            <a:endParaRPr lang="ru-RU" b="1" dirty="0">
              <a:latin typeface="Constantia" panose="02030602050306030303" pitchFamily="18" charset="0"/>
            </a:endParaRPr>
          </a:p>
          <a:p>
            <a:r>
              <a:rPr lang="ru-RU" sz="1800" b="1" dirty="0" smtClean="0">
                <a:latin typeface="Constantia" panose="02030602050306030303" pitchFamily="18" charset="0"/>
              </a:rPr>
              <a:t>Почему </a:t>
            </a:r>
            <a:r>
              <a:rPr lang="ru-RU" sz="1800" b="1" dirty="0">
                <a:latin typeface="Constantia" panose="02030602050306030303" pitchFamily="18" charset="0"/>
              </a:rPr>
              <a:t>это важно?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1" dirty="0">
                <a:latin typeface="Constantia" panose="02030602050306030303" pitchFamily="18" charset="0"/>
              </a:rPr>
              <a:t>Экономит время разработчиков, устраняя рутинные задачи.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1" dirty="0">
                <a:latin typeface="Constantia" panose="02030602050306030303" pitchFamily="18" charset="0"/>
              </a:rPr>
              <a:t>Снижает затраты, исключая ошибки и ускоряя выпуск обновлений.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1" dirty="0">
                <a:latin typeface="Constantia" panose="02030602050306030303" pitchFamily="18" charset="0"/>
              </a:rPr>
              <a:t>Повышает качество кода, выполняя автоматическую проверку перед интеграцией.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1" dirty="0">
                <a:latin typeface="Constantia" panose="02030602050306030303" pitchFamily="18" charset="0"/>
              </a:rPr>
              <a:t>Работает быстрее, чем </a:t>
            </a:r>
            <a:r>
              <a:rPr lang="ru-RU" b="1" dirty="0" err="1">
                <a:latin typeface="Constantia" panose="02030602050306030303" pitchFamily="18" charset="0"/>
              </a:rPr>
              <a:t>Git</a:t>
            </a:r>
            <a:r>
              <a:rPr lang="ru-RU" b="1" dirty="0">
                <a:latin typeface="Constantia" panose="02030602050306030303" pitchFamily="18" charset="0"/>
              </a:rPr>
              <a:t>, так как решает конфликты и тестирует изменения перед внедрением</a:t>
            </a:r>
            <a:r>
              <a:rPr lang="ru-RU" b="1" dirty="0" smtClean="0">
                <a:latin typeface="Constantia" panose="02030602050306030303" pitchFamily="18" charset="0"/>
              </a:rPr>
              <a:t>.</a:t>
            </a:r>
          </a:p>
          <a:p>
            <a:endParaRPr lang="ru-RU" b="1" dirty="0">
              <a:latin typeface="Constantia" panose="02030602050306030303" pitchFamily="18" charset="0"/>
            </a:endParaRPr>
          </a:p>
          <a:p>
            <a:r>
              <a:rPr lang="ru-RU" sz="1800" b="1" dirty="0" smtClean="0">
                <a:latin typeface="Constantia" panose="02030602050306030303" pitchFamily="18" charset="0"/>
              </a:rPr>
              <a:t>Какой </a:t>
            </a:r>
            <a:r>
              <a:rPr lang="ru-RU" sz="1800" b="1" dirty="0">
                <a:latin typeface="Constantia" panose="02030602050306030303" pitchFamily="18" charset="0"/>
              </a:rPr>
              <a:t>результат</a:t>
            </a:r>
            <a:r>
              <a:rPr lang="ru-RU" sz="1800" b="1" dirty="0" smtClean="0">
                <a:latin typeface="Constantia" panose="02030602050306030303" pitchFamily="18" charset="0"/>
              </a:rPr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1" dirty="0" smtClean="0">
                <a:latin typeface="Constantia" panose="02030602050306030303" pitchFamily="18" charset="0"/>
              </a:rPr>
              <a:t>Время </a:t>
            </a:r>
            <a:r>
              <a:rPr lang="ru-RU" b="1" dirty="0">
                <a:latin typeface="Constantia" panose="02030602050306030303" pitchFamily="18" charset="0"/>
              </a:rPr>
              <a:t>интеграции кода сократилось в разы</a:t>
            </a:r>
            <a:r>
              <a:rPr lang="ru-RU" b="1" dirty="0" smtClean="0">
                <a:latin typeface="Constantia" panose="02030602050306030303" pitchFamily="18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1" dirty="0" smtClean="0">
                <a:latin typeface="Constantia" panose="02030602050306030303" pitchFamily="18" charset="0"/>
              </a:rPr>
              <a:t>Команда </a:t>
            </a:r>
            <a:r>
              <a:rPr lang="ru-RU" b="1" dirty="0">
                <a:latin typeface="Constantia" panose="02030602050306030303" pitchFamily="18" charset="0"/>
              </a:rPr>
              <a:t>работает эффективнее, без ошибок в обновлениях</a:t>
            </a:r>
            <a:r>
              <a:rPr lang="ru-RU" b="1" dirty="0" smtClean="0">
                <a:latin typeface="Constantia" panose="02030602050306030303" pitchFamily="18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1" dirty="0" smtClean="0">
                <a:latin typeface="Constantia" panose="02030602050306030303" pitchFamily="18" charset="0"/>
              </a:rPr>
              <a:t>Этот </a:t>
            </a:r>
            <a:r>
              <a:rPr lang="ru-RU" b="1" dirty="0">
                <a:latin typeface="Constantia" panose="02030602050306030303" pitchFamily="18" charset="0"/>
              </a:rPr>
              <a:t>инструмент можно применять в крупных IT-проектах, автоматизируя CI/CD.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1" dirty="0" smtClean="0">
                <a:latin typeface="Constantia" panose="02030602050306030303" pitchFamily="18" charset="0"/>
              </a:rPr>
              <a:t>Наш </a:t>
            </a:r>
            <a:r>
              <a:rPr lang="ru-RU" b="1" dirty="0">
                <a:latin typeface="Constantia" panose="02030602050306030303" pitchFamily="18" charset="0"/>
              </a:rPr>
              <a:t>проект — это шаг к будущему разработке ПО, где интеграция кода становится бесшовной и безопасной! 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0"/>
          <p:cNvSpPr txBox="1"/>
          <p:nvPr/>
        </p:nvSpPr>
        <p:spPr>
          <a:xfrm>
            <a:off x="2670312" y="1252017"/>
            <a:ext cx="4068417" cy="2458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1244D"/>
              </a:buClr>
              <a:buSzPts val="2100"/>
              <a:buFont typeface="Arial"/>
              <a:buNone/>
            </a:pPr>
            <a:endParaRPr sz="3600" b="0" i="0" u="none" strike="noStrike" cap="none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0" name="Google Shape;180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90480" y="371381"/>
            <a:ext cx="654749" cy="201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217415" y="371381"/>
            <a:ext cx="666508" cy="20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577115" y="370642"/>
            <a:ext cx="641179" cy="2071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284018" y="944240"/>
            <a:ext cx="85999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b="1" dirty="0">
              <a:latin typeface="Constantia" panose="02030602050306030303" pitchFamily="18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84850" y="800530"/>
            <a:ext cx="3439339" cy="4016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8301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44D"/>
        </a:solidFill>
        <a:effectLst/>
      </p:bgPr>
    </p:bg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8"/>
          <p:cNvSpPr/>
          <p:nvPr/>
        </p:nvSpPr>
        <p:spPr>
          <a:xfrm>
            <a:off x="629841" y="2247715"/>
            <a:ext cx="3669988" cy="2379704"/>
          </a:xfrm>
          <a:custGeom>
            <a:avLst/>
            <a:gdLst/>
            <a:ahLst/>
            <a:cxnLst/>
            <a:rect l="l" t="t" r="r" b="b"/>
            <a:pathLst>
              <a:path w="3642668" h="3506957" extrusionOk="0">
                <a:moveTo>
                  <a:pt x="0" y="0"/>
                </a:moveTo>
                <a:lnTo>
                  <a:pt x="3017385" y="0"/>
                </a:lnTo>
                <a:lnTo>
                  <a:pt x="3642668" y="808351"/>
                </a:lnTo>
                <a:lnTo>
                  <a:pt x="3642668" y="3506957"/>
                </a:lnTo>
                <a:lnTo>
                  <a:pt x="0" y="3506957"/>
                </a:lnTo>
                <a:close/>
              </a:path>
            </a:pathLst>
          </a:custGeom>
          <a:solidFill>
            <a:srgbClr val="EDEEE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rgbClr val="01244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p18"/>
          <p:cNvSpPr/>
          <p:nvPr/>
        </p:nvSpPr>
        <p:spPr>
          <a:xfrm>
            <a:off x="629841" y="986272"/>
            <a:ext cx="6809224" cy="829094"/>
          </a:xfrm>
          <a:custGeom>
            <a:avLst/>
            <a:gdLst/>
            <a:ahLst/>
            <a:cxnLst/>
            <a:rect l="l" t="t" r="r" b="b"/>
            <a:pathLst>
              <a:path w="6860679" h="952982" extrusionOk="0">
                <a:moveTo>
                  <a:pt x="474262" y="0"/>
                </a:moveTo>
                <a:lnTo>
                  <a:pt x="6860679" y="0"/>
                </a:lnTo>
                <a:lnTo>
                  <a:pt x="6860679" y="585334"/>
                </a:lnTo>
                <a:lnTo>
                  <a:pt x="6385392" y="952982"/>
                </a:lnTo>
                <a:lnTo>
                  <a:pt x="0" y="952982"/>
                </a:lnTo>
                <a:lnTo>
                  <a:pt x="0" y="366855"/>
                </a:lnTo>
                <a:close/>
              </a:path>
            </a:pathLst>
          </a:custGeom>
          <a:solidFill>
            <a:srgbClr val="EDEEE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18"/>
          <p:cNvSpPr txBox="1"/>
          <p:nvPr/>
        </p:nvSpPr>
        <p:spPr>
          <a:xfrm>
            <a:off x="494394" y="500272"/>
            <a:ext cx="7182900" cy="4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</a:pPr>
            <a:r>
              <a:rPr lang="ru" sz="2100" dirty="0" smtClean="0">
                <a:solidFill>
                  <a:schemeClr val="lt1"/>
                </a:solidFill>
                <a:latin typeface="Agency FB" panose="020B0503020202020204" pitchFamily="34" charset="0"/>
                <a:ea typeface="Calibri"/>
                <a:cs typeface="Calibri"/>
                <a:sym typeface="Tektur"/>
              </a:rPr>
              <a:t>Задача:</a:t>
            </a:r>
            <a:endParaRPr sz="2100" b="0" i="0" u="none" strike="noStrike" cap="none" dirty="0">
              <a:solidFill>
                <a:schemeClr val="lt1"/>
              </a:solidFill>
              <a:latin typeface="Agency FB" panose="020B0503020202020204" pitchFamily="34" charset="0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18"/>
          <p:cNvSpPr txBox="1"/>
          <p:nvPr/>
        </p:nvSpPr>
        <p:spPr>
          <a:xfrm>
            <a:off x="1007604" y="1113587"/>
            <a:ext cx="6207000" cy="628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lvl="0">
              <a:spcAft>
                <a:spcPts val="1200"/>
              </a:spcAft>
              <a:buClr>
                <a:srgbClr val="01244D"/>
              </a:buClr>
              <a:buSzPts val="1500"/>
            </a:pPr>
            <a:r>
              <a:rPr lang="ru-RU" sz="1500" dirty="0">
                <a:solidFill>
                  <a:srgbClr val="01244D"/>
                </a:solidFill>
                <a:latin typeface="Constantia" panose="02030602050306030303" pitchFamily="18" charset="0"/>
                <a:sym typeface="Montserrat"/>
              </a:rPr>
              <a:t>Создание инструмента для внесения изменений в файл с исходным кодом в </a:t>
            </a:r>
            <a:r>
              <a:rPr lang="en-US" sz="1500" dirty="0" smtClean="0">
                <a:solidFill>
                  <a:srgbClr val="01244D"/>
                </a:solidFill>
                <a:latin typeface="Constantia" panose="02030602050306030303" pitchFamily="18" charset="0"/>
                <a:sym typeface="Montserrat"/>
              </a:rPr>
              <a:t>`</a:t>
            </a:r>
            <a:r>
              <a:rPr lang="ru-RU" sz="1500" dirty="0" err="1" smtClean="0">
                <a:solidFill>
                  <a:srgbClr val="01244D"/>
                </a:solidFill>
                <a:latin typeface="Constantia" panose="02030602050306030303" pitchFamily="18" charset="0"/>
                <a:sym typeface="Montserrat"/>
              </a:rPr>
              <a:t>человекочитаемом</a:t>
            </a:r>
            <a:r>
              <a:rPr lang="en-US" sz="1500" dirty="0" smtClean="0">
                <a:solidFill>
                  <a:srgbClr val="01244D"/>
                </a:solidFill>
                <a:latin typeface="Constantia" panose="02030602050306030303" pitchFamily="18" charset="0"/>
                <a:sym typeface="Montserrat"/>
              </a:rPr>
              <a:t>`</a:t>
            </a:r>
            <a:r>
              <a:rPr lang="ru-RU" sz="1500" dirty="0" smtClean="0">
                <a:solidFill>
                  <a:srgbClr val="01244D"/>
                </a:solidFill>
                <a:latin typeface="Constantia" panose="02030602050306030303" pitchFamily="18" charset="0"/>
                <a:sym typeface="Montserrat"/>
              </a:rPr>
              <a:t> </a:t>
            </a:r>
            <a:r>
              <a:rPr lang="ru-RU" sz="1500" dirty="0">
                <a:solidFill>
                  <a:srgbClr val="01244D"/>
                </a:solidFill>
                <a:latin typeface="Constantia" panose="02030602050306030303" pitchFamily="18" charset="0"/>
                <a:sym typeface="Montserrat"/>
              </a:rPr>
              <a:t>виде</a:t>
            </a:r>
            <a:endParaRPr lang="ru-RU" sz="1600" dirty="0">
              <a:latin typeface="Constantia" panose="02030602050306030303" pitchFamily="18" charset="0"/>
            </a:endParaRPr>
          </a:p>
        </p:txBody>
      </p:sp>
      <p:sp>
        <p:nvSpPr>
          <p:cNvPr id="143" name="Google Shape;143;p18"/>
          <p:cNvSpPr txBox="1"/>
          <p:nvPr/>
        </p:nvSpPr>
        <p:spPr>
          <a:xfrm>
            <a:off x="967644" y="2399941"/>
            <a:ext cx="31182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1244D"/>
              </a:buClr>
              <a:buSzPts val="1100"/>
              <a:buFont typeface="Arial"/>
              <a:buNone/>
            </a:pPr>
            <a:r>
              <a:rPr lang="ru-RU" dirty="0" smtClean="0">
                <a:solidFill>
                  <a:srgbClr val="01244D"/>
                </a:solidFill>
                <a:latin typeface="Constantia" panose="02030602050306030303" pitchFamily="18" charset="0"/>
                <a:ea typeface="Montserrat"/>
                <a:cs typeface="Montserrat"/>
                <a:sym typeface="Montserrat"/>
              </a:rPr>
              <a:t>Проблемы: </a:t>
            </a:r>
            <a:endParaRPr dirty="0">
              <a:latin typeface="Constantia" panose="02030602050306030303" pitchFamily="18" charset="0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b="0" i="0" u="none" strike="noStrike" cap="none" dirty="0">
              <a:solidFill>
                <a:srgbClr val="01244D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b="0" i="0" u="none" strike="noStrike" cap="none" dirty="0">
              <a:solidFill>
                <a:srgbClr val="01244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4" name="Google Shape;144;p18"/>
          <p:cNvSpPr txBox="1"/>
          <p:nvPr/>
        </p:nvSpPr>
        <p:spPr>
          <a:xfrm>
            <a:off x="693467" y="2335190"/>
            <a:ext cx="274200" cy="4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1244D"/>
              </a:buClr>
              <a:buSzPts val="1800"/>
              <a:buFont typeface="Arial"/>
              <a:buNone/>
            </a:pPr>
            <a:r>
              <a:rPr lang="ru" sz="1800" b="0" i="0" u="none" strike="noStrike" cap="none" dirty="0">
                <a:solidFill>
                  <a:srgbClr val="01244D"/>
                </a:solidFill>
                <a:latin typeface="Tektur Medium"/>
                <a:ea typeface="Tektur Medium"/>
                <a:cs typeface="Tektur Medium"/>
                <a:sym typeface="Tektur Medium"/>
              </a:rPr>
              <a:t>&gt;</a:t>
            </a:r>
            <a:endParaRPr sz="1800" b="0" i="0" u="none" strike="noStrike" cap="none" dirty="0">
              <a:solidFill>
                <a:srgbClr val="01244D"/>
              </a:solidFill>
              <a:latin typeface="Tektur Medium"/>
              <a:ea typeface="Tektur Medium"/>
              <a:cs typeface="Tektur Medium"/>
              <a:sym typeface="Tektur Medium"/>
            </a:endParaRPr>
          </a:p>
        </p:txBody>
      </p:sp>
      <p:sp>
        <p:nvSpPr>
          <p:cNvPr id="145" name="Google Shape;145;p18"/>
          <p:cNvSpPr txBox="1"/>
          <p:nvPr/>
        </p:nvSpPr>
        <p:spPr>
          <a:xfrm>
            <a:off x="694610" y="2667585"/>
            <a:ext cx="274200" cy="4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1244D"/>
              </a:buClr>
              <a:buSzPts val="1800"/>
              <a:buFont typeface="Arial"/>
              <a:buNone/>
            </a:pPr>
            <a:r>
              <a:rPr lang="ru" sz="1800" b="0" i="0" u="none" strike="noStrike" cap="none" dirty="0">
                <a:solidFill>
                  <a:srgbClr val="01244D"/>
                </a:solidFill>
                <a:latin typeface="Tektur Medium"/>
                <a:ea typeface="Tektur Medium"/>
                <a:cs typeface="Tektur Medium"/>
                <a:sym typeface="Tektur Medium"/>
              </a:rPr>
              <a:t>&gt;</a:t>
            </a:r>
            <a:endParaRPr sz="1800" b="0" i="0" u="none" strike="noStrike" cap="none" dirty="0">
              <a:solidFill>
                <a:srgbClr val="01244D"/>
              </a:solidFill>
              <a:latin typeface="Tektur Medium"/>
              <a:ea typeface="Tektur Medium"/>
              <a:cs typeface="Tektur Medium"/>
              <a:sym typeface="Tektur Medium"/>
            </a:endParaRPr>
          </a:p>
        </p:txBody>
      </p:sp>
      <p:sp>
        <p:nvSpPr>
          <p:cNvPr id="146" name="Google Shape;146;p18"/>
          <p:cNvSpPr txBox="1"/>
          <p:nvPr/>
        </p:nvSpPr>
        <p:spPr>
          <a:xfrm>
            <a:off x="693444" y="3341291"/>
            <a:ext cx="274200" cy="4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1244D"/>
              </a:buClr>
              <a:buSzPts val="1800"/>
              <a:buFont typeface="Arial"/>
              <a:buNone/>
            </a:pPr>
            <a:r>
              <a:rPr lang="ru" sz="1800" b="0" i="0" u="none" strike="noStrike" cap="none" dirty="0">
                <a:solidFill>
                  <a:srgbClr val="01244D"/>
                </a:solidFill>
                <a:latin typeface="Tektur Medium"/>
                <a:ea typeface="Tektur Medium"/>
                <a:cs typeface="Tektur Medium"/>
                <a:sym typeface="Tektur Medium"/>
              </a:rPr>
              <a:t>&gt;</a:t>
            </a:r>
            <a:endParaRPr sz="1800" b="0" i="0" u="none" strike="noStrike" cap="none" dirty="0">
              <a:solidFill>
                <a:srgbClr val="01244D"/>
              </a:solidFill>
              <a:latin typeface="Tektur Medium"/>
              <a:ea typeface="Tektur Medium"/>
              <a:cs typeface="Tektur Medium"/>
              <a:sym typeface="Tektur Medium"/>
            </a:endParaRPr>
          </a:p>
        </p:txBody>
      </p:sp>
      <p:sp>
        <p:nvSpPr>
          <p:cNvPr id="147" name="Google Shape;147;p18"/>
          <p:cNvSpPr/>
          <p:nvPr/>
        </p:nvSpPr>
        <p:spPr>
          <a:xfrm>
            <a:off x="4898744" y="2247716"/>
            <a:ext cx="3888548" cy="2379704"/>
          </a:xfrm>
          <a:custGeom>
            <a:avLst/>
            <a:gdLst/>
            <a:ahLst/>
            <a:cxnLst/>
            <a:rect l="l" t="t" r="r" b="b"/>
            <a:pathLst>
              <a:path w="3642668" h="3506957" extrusionOk="0">
                <a:moveTo>
                  <a:pt x="0" y="0"/>
                </a:moveTo>
                <a:lnTo>
                  <a:pt x="3017385" y="0"/>
                </a:lnTo>
                <a:lnTo>
                  <a:pt x="3642668" y="808351"/>
                </a:lnTo>
                <a:lnTo>
                  <a:pt x="3642668" y="3506957"/>
                </a:lnTo>
                <a:lnTo>
                  <a:pt x="0" y="3506957"/>
                </a:lnTo>
                <a:close/>
              </a:path>
            </a:pathLst>
          </a:custGeom>
          <a:solidFill>
            <a:srgbClr val="EDEEE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1244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18"/>
          <p:cNvSpPr txBox="1"/>
          <p:nvPr/>
        </p:nvSpPr>
        <p:spPr>
          <a:xfrm>
            <a:off x="4956206" y="2349044"/>
            <a:ext cx="274200" cy="4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1244D"/>
              </a:buClr>
              <a:buSzPts val="1800"/>
              <a:buFont typeface="Arial"/>
              <a:buNone/>
            </a:pPr>
            <a:r>
              <a:rPr lang="ru" sz="1800" b="0" i="0" u="none" strike="noStrike" cap="none">
                <a:solidFill>
                  <a:srgbClr val="01244D"/>
                </a:solidFill>
                <a:latin typeface="Tektur Medium"/>
                <a:ea typeface="Tektur Medium"/>
                <a:cs typeface="Tektur Medium"/>
                <a:sym typeface="Tektur Medium"/>
              </a:rPr>
              <a:t>&gt;</a:t>
            </a:r>
            <a:endParaRPr sz="1800" b="0" i="0" u="none" strike="noStrike" cap="none">
              <a:solidFill>
                <a:srgbClr val="01244D"/>
              </a:solidFill>
              <a:latin typeface="Tektur Medium"/>
              <a:ea typeface="Tektur Medium"/>
              <a:cs typeface="Tektur Medium"/>
              <a:sym typeface="Tektur Medium"/>
            </a:endParaRPr>
          </a:p>
        </p:txBody>
      </p:sp>
      <p:sp>
        <p:nvSpPr>
          <p:cNvPr id="150" name="Google Shape;150;p18"/>
          <p:cNvSpPr txBox="1"/>
          <p:nvPr/>
        </p:nvSpPr>
        <p:spPr>
          <a:xfrm>
            <a:off x="4956206" y="2680337"/>
            <a:ext cx="274200" cy="4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1244D"/>
              </a:buClr>
              <a:buSzPts val="1800"/>
              <a:buFont typeface="Arial"/>
              <a:buNone/>
            </a:pPr>
            <a:r>
              <a:rPr lang="ru" sz="1800" b="0" i="0" u="none" strike="noStrike" cap="none">
                <a:solidFill>
                  <a:srgbClr val="01244D"/>
                </a:solidFill>
                <a:latin typeface="Tektur Medium"/>
                <a:ea typeface="Tektur Medium"/>
                <a:cs typeface="Tektur Medium"/>
                <a:sym typeface="Tektur Medium"/>
              </a:rPr>
              <a:t>&gt;</a:t>
            </a:r>
            <a:endParaRPr sz="1800" b="0" i="0" u="none" strike="noStrike" cap="none">
              <a:solidFill>
                <a:srgbClr val="01244D"/>
              </a:solidFill>
              <a:latin typeface="Tektur Medium"/>
              <a:ea typeface="Tektur Medium"/>
              <a:cs typeface="Tektur Medium"/>
              <a:sym typeface="Tektur Medium"/>
            </a:endParaRPr>
          </a:p>
        </p:txBody>
      </p:sp>
      <p:sp>
        <p:nvSpPr>
          <p:cNvPr id="151" name="Google Shape;151;p18"/>
          <p:cNvSpPr txBox="1"/>
          <p:nvPr/>
        </p:nvSpPr>
        <p:spPr>
          <a:xfrm>
            <a:off x="4956206" y="3315531"/>
            <a:ext cx="274200" cy="4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1244D"/>
              </a:buClr>
              <a:buSzPts val="1800"/>
              <a:buFont typeface="Arial"/>
              <a:buNone/>
            </a:pPr>
            <a:r>
              <a:rPr lang="ru" sz="1800" b="0" i="0" u="none" strike="noStrike" cap="none" dirty="0">
                <a:solidFill>
                  <a:srgbClr val="01244D"/>
                </a:solidFill>
                <a:latin typeface="Tektur Medium"/>
                <a:ea typeface="Tektur Medium"/>
                <a:cs typeface="Tektur Medium"/>
                <a:sym typeface="Tektur Medium"/>
              </a:rPr>
              <a:t>&gt;</a:t>
            </a:r>
            <a:endParaRPr sz="1800" b="0" i="0" u="none" strike="noStrike" cap="none" dirty="0">
              <a:solidFill>
                <a:srgbClr val="01244D"/>
              </a:solidFill>
              <a:latin typeface="Tektur Medium"/>
              <a:ea typeface="Tektur Medium"/>
              <a:cs typeface="Tektur Medium"/>
              <a:sym typeface="Tektur Medium"/>
            </a:endParaRPr>
          </a:p>
        </p:txBody>
      </p:sp>
      <p:sp>
        <p:nvSpPr>
          <p:cNvPr id="153" name="Google Shape;153;p18"/>
          <p:cNvSpPr txBox="1"/>
          <p:nvPr/>
        </p:nvSpPr>
        <p:spPr>
          <a:xfrm>
            <a:off x="4956206" y="3825209"/>
            <a:ext cx="274200" cy="4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1244D"/>
              </a:buClr>
              <a:buSzPts val="1800"/>
              <a:buFont typeface="Arial"/>
              <a:buNone/>
            </a:pPr>
            <a:r>
              <a:rPr lang="ru" sz="1800" b="0" i="0" u="none" strike="noStrike" cap="none">
                <a:solidFill>
                  <a:srgbClr val="01244D"/>
                </a:solidFill>
                <a:latin typeface="Tektur Medium"/>
                <a:ea typeface="Tektur Medium"/>
                <a:cs typeface="Tektur Medium"/>
                <a:sym typeface="Tektur Medium"/>
              </a:rPr>
              <a:t>&gt;</a:t>
            </a:r>
            <a:endParaRPr sz="1800" b="0" i="0" u="none" strike="noStrike" cap="none">
              <a:solidFill>
                <a:srgbClr val="01244D"/>
              </a:solidFill>
              <a:latin typeface="Tektur Medium"/>
              <a:ea typeface="Tektur Medium"/>
              <a:cs typeface="Tektur Medium"/>
              <a:sym typeface="Tektur Medium"/>
            </a:endParaRPr>
          </a:p>
        </p:txBody>
      </p:sp>
      <p:pic>
        <p:nvPicPr>
          <p:cNvPr id="154" name="Google Shape;154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74770" y="371456"/>
            <a:ext cx="658425" cy="20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217415" y="371381"/>
            <a:ext cx="668182" cy="20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1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562491" y="371381"/>
            <a:ext cx="628060" cy="2026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952188" y="2701887"/>
            <a:ext cx="322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 smtClean="0">
                <a:latin typeface="Constantia" panose="02030602050306030303" pitchFamily="18" charset="0"/>
              </a:rPr>
              <a:t>Существует много разных способов внесение изменений подходящих только под конкретные задачи.</a:t>
            </a:r>
            <a:endParaRPr lang="ru-RU" sz="1200" dirty="0">
              <a:latin typeface="Constantia" panose="02030602050306030303" pitchFamily="18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931428" y="3370943"/>
            <a:ext cx="34327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 smtClean="0">
                <a:latin typeface="Constantia" panose="02030602050306030303" pitchFamily="18" charset="0"/>
              </a:rPr>
              <a:t>Все </a:t>
            </a:r>
            <a:r>
              <a:rPr lang="en-US" sz="1200" dirty="0" smtClean="0">
                <a:latin typeface="Constantia" panose="02030602050306030303" pitchFamily="18" charset="0"/>
              </a:rPr>
              <a:t>Patch`</a:t>
            </a:r>
            <a:r>
              <a:rPr lang="ru-RU" sz="1200" dirty="0" smtClean="0">
                <a:latin typeface="Constantia" panose="02030602050306030303" pitchFamily="18" charset="0"/>
              </a:rPr>
              <a:t>и  выглядят не </a:t>
            </a:r>
            <a:r>
              <a:rPr lang="en-US" sz="1200" dirty="0" smtClean="0">
                <a:latin typeface="Constantia" panose="02030602050306030303" pitchFamily="18" charset="0"/>
              </a:rPr>
              <a:t>`</a:t>
            </a:r>
            <a:r>
              <a:rPr lang="ru-RU" sz="1200" dirty="0" err="1" smtClean="0">
                <a:latin typeface="Constantia" panose="02030602050306030303" pitchFamily="18" charset="0"/>
              </a:rPr>
              <a:t>человекочитаемыми</a:t>
            </a:r>
            <a:r>
              <a:rPr lang="en-US" sz="1200" dirty="0" smtClean="0">
                <a:latin typeface="Constantia" panose="02030602050306030303" pitchFamily="18" charset="0"/>
              </a:rPr>
              <a:t>`</a:t>
            </a:r>
            <a:r>
              <a:rPr lang="ru-RU" sz="1200" dirty="0" smtClean="0">
                <a:latin typeface="Constantia" panose="02030602050306030303" pitchFamily="18" charset="0"/>
              </a:rPr>
              <a:t>.</a:t>
            </a:r>
            <a:endParaRPr lang="ru-RU" sz="1200" dirty="0">
              <a:latin typeface="Constantia" panose="02030602050306030303" pitchFamily="18" charset="0"/>
            </a:endParaRPr>
          </a:p>
        </p:txBody>
      </p:sp>
      <p:sp>
        <p:nvSpPr>
          <p:cNvPr id="24" name="Google Shape;146;p18"/>
          <p:cNvSpPr txBox="1"/>
          <p:nvPr/>
        </p:nvSpPr>
        <p:spPr>
          <a:xfrm>
            <a:off x="693444" y="3755314"/>
            <a:ext cx="274200" cy="4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1244D"/>
              </a:buClr>
              <a:buSzPts val="1800"/>
              <a:buFont typeface="Arial"/>
              <a:buNone/>
            </a:pPr>
            <a:r>
              <a:rPr lang="ru" sz="1800" b="0" i="0" u="none" strike="noStrike" cap="none" dirty="0">
                <a:solidFill>
                  <a:srgbClr val="01244D"/>
                </a:solidFill>
                <a:latin typeface="Tektur Medium"/>
                <a:ea typeface="Tektur Medium"/>
                <a:cs typeface="Tektur Medium"/>
                <a:sym typeface="Tektur Medium"/>
              </a:rPr>
              <a:t>&gt;</a:t>
            </a:r>
            <a:endParaRPr sz="1800" b="0" i="0" u="none" strike="noStrike" cap="none" dirty="0">
              <a:solidFill>
                <a:srgbClr val="01244D"/>
              </a:solidFill>
              <a:latin typeface="Tektur Medium"/>
              <a:ea typeface="Tektur Medium"/>
              <a:cs typeface="Tektur Medium"/>
              <a:sym typeface="Tektur Medium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17552" y="3795113"/>
            <a:ext cx="32396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 smtClean="0">
                <a:latin typeface="Constantia" panose="02030602050306030303" pitchFamily="18" charset="0"/>
              </a:rPr>
              <a:t>Необходимо просматривать огромное количество файлов, чтобы понять зачем был внесён </a:t>
            </a:r>
            <a:r>
              <a:rPr lang="en-US" sz="1200" dirty="0" smtClean="0">
                <a:latin typeface="Constantia" panose="02030602050306030303" pitchFamily="18" charset="0"/>
              </a:rPr>
              <a:t>Patch</a:t>
            </a:r>
            <a:endParaRPr lang="ru-RU" sz="1200" dirty="0">
              <a:latin typeface="Constantia" panose="02030602050306030303" pitchFamily="18" charset="0"/>
            </a:endParaRPr>
          </a:p>
        </p:txBody>
      </p:sp>
      <p:sp>
        <p:nvSpPr>
          <p:cNvPr id="27" name="Google Shape;143;p18"/>
          <p:cNvSpPr txBox="1"/>
          <p:nvPr/>
        </p:nvSpPr>
        <p:spPr>
          <a:xfrm>
            <a:off x="5230406" y="2391741"/>
            <a:ext cx="31182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1244D"/>
              </a:buClr>
              <a:buSzPts val="1100"/>
              <a:buFont typeface="Arial"/>
              <a:buNone/>
            </a:pPr>
            <a:r>
              <a:rPr lang="ru-RU" dirty="0" smtClean="0">
                <a:solidFill>
                  <a:srgbClr val="01244D"/>
                </a:solidFill>
                <a:latin typeface="Constantia" panose="02030602050306030303" pitchFamily="18" charset="0"/>
                <a:ea typeface="Montserrat"/>
                <a:cs typeface="Montserrat"/>
                <a:sym typeface="Montserrat"/>
              </a:rPr>
              <a:t>Решение:</a:t>
            </a:r>
            <a:endParaRPr sz="1100" b="0" i="0" u="none" strike="noStrike" cap="none" dirty="0">
              <a:solidFill>
                <a:srgbClr val="01244D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b="0" i="0" u="none" strike="noStrike" cap="none" dirty="0">
              <a:solidFill>
                <a:srgbClr val="01244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167190" y="3363933"/>
            <a:ext cx="34849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 smtClean="0">
                <a:latin typeface="Constantia" panose="02030602050306030303" pitchFamily="18" charset="0"/>
              </a:rPr>
              <a:t>Все </a:t>
            </a:r>
            <a:r>
              <a:rPr lang="en-US" sz="1200" dirty="0" smtClean="0">
                <a:latin typeface="Constantia" panose="02030602050306030303" pitchFamily="18" charset="0"/>
              </a:rPr>
              <a:t>Patch`</a:t>
            </a:r>
            <a:r>
              <a:rPr lang="ru-RU" sz="1200" dirty="0" smtClean="0">
                <a:latin typeface="Constantia" panose="02030602050306030303" pitchFamily="18" charset="0"/>
              </a:rPr>
              <a:t>и привести в </a:t>
            </a:r>
            <a:r>
              <a:rPr lang="en-US" sz="1200" dirty="0" smtClean="0">
                <a:latin typeface="Constantia" panose="02030602050306030303" pitchFamily="18" charset="0"/>
              </a:rPr>
              <a:t>`</a:t>
            </a:r>
            <a:r>
              <a:rPr lang="ru-RU" sz="1200" dirty="0" err="1" smtClean="0">
                <a:latin typeface="Constantia" panose="02030602050306030303" pitchFamily="18" charset="0"/>
              </a:rPr>
              <a:t>человекочитаемый</a:t>
            </a:r>
            <a:r>
              <a:rPr lang="en-US" sz="1200" dirty="0" smtClean="0">
                <a:latin typeface="Constantia" panose="02030602050306030303" pitchFamily="18" charset="0"/>
              </a:rPr>
              <a:t>`</a:t>
            </a:r>
            <a:r>
              <a:rPr lang="ru-RU" sz="1200" dirty="0" smtClean="0">
                <a:latin typeface="Constantia" panose="02030602050306030303" pitchFamily="18" charset="0"/>
              </a:rPr>
              <a:t> вид</a:t>
            </a:r>
            <a:endParaRPr lang="ru-RU" sz="1200" dirty="0">
              <a:latin typeface="Constantia" panose="02030602050306030303" pitchFamily="18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178017" y="2724817"/>
            <a:ext cx="32229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 smtClean="0">
                <a:latin typeface="Constantia" panose="02030602050306030303" pitchFamily="18" charset="0"/>
              </a:rPr>
              <a:t>Обобщённый инструмент для всех языков работающий со вставкой в любое место</a:t>
            </a:r>
            <a:endParaRPr lang="ru-RU" sz="1200" dirty="0">
              <a:latin typeface="Constantia" panose="02030602050306030303" pitchFamily="18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178017" y="2557393"/>
            <a:ext cx="32229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sz="1200" dirty="0">
              <a:latin typeface="Constantia" panose="02030602050306030303" pitchFamily="18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178017" y="3861314"/>
            <a:ext cx="32229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 smtClean="0">
                <a:latin typeface="Constantia" panose="02030602050306030303" pitchFamily="18" charset="0"/>
              </a:rPr>
              <a:t>В </a:t>
            </a:r>
            <a:r>
              <a:rPr lang="en-US" sz="1200" dirty="0" smtClean="0">
                <a:latin typeface="Constantia" panose="02030602050306030303" pitchFamily="18" charset="0"/>
              </a:rPr>
              <a:t>Match </a:t>
            </a:r>
            <a:r>
              <a:rPr lang="ru-RU" sz="1200" dirty="0" smtClean="0">
                <a:latin typeface="Constantia" panose="02030602050306030303" pitchFamily="18" charset="0"/>
              </a:rPr>
              <a:t>добавляются комментарии зачем и когда был вставлен </a:t>
            </a:r>
            <a:r>
              <a:rPr lang="en-US" sz="1200" dirty="0" smtClean="0">
                <a:latin typeface="Constantia" panose="02030602050306030303" pitchFamily="18" charset="0"/>
              </a:rPr>
              <a:t>Patch</a:t>
            </a:r>
            <a:endParaRPr lang="ru-RU" sz="1200" dirty="0">
              <a:latin typeface="Constantia" panose="02030602050306030303" pitchFamily="18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6"/>
          <p:cNvSpPr/>
          <p:nvPr/>
        </p:nvSpPr>
        <p:spPr>
          <a:xfrm>
            <a:off x="629841" y="987259"/>
            <a:ext cx="8267118" cy="1193610"/>
          </a:xfrm>
          <a:custGeom>
            <a:avLst/>
            <a:gdLst/>
            <a:ahLst/>
            <a:cxnLst/>
            <a:rect l="l" t="t" r="r" b="b"/>
            <a:pathLst>
              <a:path w="6860679" h="952982" extrusionOk="0">
                <a:moveTo>
                  <a:pt x="474262" y="0"/>
                </a:moveTo>
                <a:lnTo>
                  <a:pt x="6860679" y="0"/>
                </a:lnTo>
                <a:lnTo>
                  <a:pt x="6860679" y="585334"/>
                </a:lnTo>
                <a:lnTo>
                  <a:pt x="6385392" y="952982"/>
                </a:lnTo>
                <a:lnTo>
                  <a:pt x="0" y="952982"/>
                </a:lnTo>
                <a:lnTo>
                  <a:pt x="0" y="366855"/>
                </a:lnTo>
                <a:close/>
              </a:path>
            </a:pathLst>
          </a:custGeom>
          <a:solidFill>
            <a:srgbClr val="EDEEE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16"/>
          <p:cNvSpPr/>
          <p:nvPr/>
        </p:nvSpPr>
        <p:spPr>
          <a:xfrm>
            <a:off x="629841" y="2360131"/>
            <a:ext cx="8267118" cy="1193610"/>
          </a:xfrm>
          <a:custGeom>
            <a:avLst/>
            <a:gdLst/>
            <a:ahLst/>
            <a:cxnLst/>
            <a:rect l="l" t="t" r="r" b="b"/>
            <a:pathLst>
              <a:path w="6860679" h="952982" extrusionOk="0">
                <a:moveTo>
                  <a:pt x="474262" y="0"/>
                </a:moveTo>
                <a:lnTo>
                  <a:pt x="6860679" y="0"/>
                </a:lnTo>
                <a:lnTo>
                  <a:pt x="6860679" y="585334"/>
                </a:lnTo>
                <a:lnTo>
                  <a:pt x="6385392" y="952982"/>
                </a:lnTo>
                <a:lnTo>
                  <a:pt x="0" y="952982"/>
                </a:lnTo>
                <a:lnTo>
                  <a:pt x="0" y="366855"/>
                </a:lnTo>
                <a:close/>
              </a:path>
            </a:pathLst>
          </a:custGeom>
          <a:solidFill>
            <a:srgbClr val="EDEEE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16"/>
          <p:cNvSpPr/>
          <p:nvPr/>
        </p:nvSpPr>
        <p:spPr>
          <a:xfrm>
            <a:off x="629841" y="3701983"/>
            <a:ext cx="8267118" cy="1193610"/>
          </a:xfrm>
          <a:custGeom>
            <a:avLst/>
            <a:gdLst/>
            <a:ahLst/>
            <a:cxnLst/>
            <a:rect l="l" t="t" r="r" b="b"/>
            <a:pathLst>
              <a:path w="6860679" h="952982" extrusionOk="0">
                <a:moveTo>
                  <a:pt x="474262" y="0"/>
                </a:moveTo>
                <a:lnTo>
                  <a:pt x="6860679" y="0"/>
                </a:lnTo>
                <a:lnTo>
                  <a:pt x="6860679" y="585334"/>
                </a:lnTo>
                <a:lnTo>
                  <a:pt x="6385392" y="952982"/>
                </a:lnTo>
                <a:lnTo>
                  <a:pt x="0" y="952982"/>
                </a:lnTo>
                <a:lnTo>
                  <a:pt x="0" y="366855"/>
                </a:lnTo>
                <a:close/>
              </a:path>
            </a:pathLst>
          </a:custGeom>
          <a:solidFill>
            <a:srgbClr val="EDEEE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16"/>
          <p:cNvSpPr txBox="1"/>
          <p:nvPr/>
        </p:nvSpPr>
        <p:spPr>
          <a:xfrm>
            <a:off x="539763" y="458240"/>
            <a:ext cx="7182900" cy="4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1244D"/>
              </a:buClr>
              <a:buSzPts val="2100"/>
              <a:buFont typeface="Arial"/>
              <a:buNone/>
            </a:pPr>
            <a:r>
              <a:rPr lang="ru-RU" sz="2100" dirty="0" err="1" smtClean="0">
                <a:solidFill>
                  <a:srgbClr val="01244D"/>
                </a:solidFill>
                <a:latin typeface="Constantia" panose="02030602050306030303" pitchFamily="18" charset="0"/>
                <a:ea typeface="Calibri"/>
                <a:cs typeface="Calibri"/>
                <a:sym typeface="Calibri"/>
              </a:rPr>
              <a:t>Стейкхолдеры</a:t>
            </a:r>
            <a:endParaRPr sz="2100" b="0" i="0" u="none" strike="noStrike" cap="none" dirty="0">
              <a:solidFill>
                <a:srgbClr val="01244D"/>
              </a:solidFill>
              <a:latin typeface="Constantia" panose="02030602050306030303" pitchFamily="18" charset="0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16"/>
          <p:cNvSpPr txBox="1">
            <a:spLocks noGrp="1"/>
          </p:cNvSpPr>
          <p:nvPr>
            <p:ph type="body" idx="1"/>
          </p:nvPr>
        </p:nvSpPr>
        <p:spPr>
          <a:xfrm>
            <a:off x="2018251" y="1280314"/>
            <a:ext cx="6532418" cy="60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139700" indent="0">
              <a:buNone/>
            </a:pPr>
            <a:r>
              <a:rPr lang="en-US" sz="1600" dirty="0">
                <a:latin typeface="Constantia" panose="02030602050306030303" pitchFamily="18" charset="0"/>
              </a:rPr>
              <a:t>IT-</a:t>
            </a:r>
            <a:r>
              <a:rPr lang="ru-RU" sz="1600" dirty="0">
                <a:latin typeface="Constantia" panose="02030602050306030303" pitchFamily="18" charset="0"/>
              </a:rPr>
              <a:t>предприятия, работающие с заимствованием кода</a:t>
            </a:r>
          </a:p>
        </p:txBody>
      </p:sp>
      <p:sp>
        <p:nvSpPr>
          <p:cNvPr id="94" name="Google Shape;94;p16"/>
          <p:cNvSpPr txBox="1"/>
          <p:nvPr/>
        </p:nvSpPr>
        <p:spPr>
          <a:xfrm>
            <a:off x="2018251" y="2411341"/>
            <a:ext cx="6150600" cy="11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139700" indent="0">
              <a:lnSpc>
                <a:spcPct val="115000"/>
              </a:lnSpc>
              <a:spcBef>
                <a:spcPts val="300"/>
              </a:spcBef>
              <a:buClr>
                <a:schemeClr val="dk1"/>
              </a:buClr>
              <a:buSzPts val="1400"/>
              <a:buNone/>
              <a:defRPr sz="1600">
                <a:solidFill>
                  <a:schemeClr val="dk2"/>
                </a:solidFill>
                <a:latin typeface="Constantia" panose="02030602050306030303" pitchFamily="18" charset="0"/>
              </a:defRPr>
            </a:lvl1pPr>
            <a:lvl2pPr marL="914400" indent="-317500">
              <a:lnSpc>
                <a:spcPct val="115000"/>
              </a:lnSpc>
              <a:spcBef>
                <a:spcPts val="1200"/>
              </a:spcBef>
              <a:buClr>
                <a:schemeClr val="dk1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indent="-317500">
              <a:lnSpc>
                <a:spcPct val="115000"/>
              </a:lnSpc>
              <a:spcBef>
                <a:spcPts val="1200"/>
              </a:spcBef>
              <a:buClr>
                <a:schemeClr val="dk1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indent="-317500">
              <a:lnSpc>
                <a:spcPct val="115000"/>
              </a:lnSpc>
              <a:spcBef>
                <a:spcPts val="1200"/>
              </a:spcBef>
              <a:buClr>
                <a:schemeClr val="dk1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indent="-317500">
              <a:lnSpc>
                <a:spcPct val="115000"/>
              </a:lnSpc>
              <a:spcBef>
                <a:spcPts val="1200"/>
              </a:spcBef>
              <a:buClr>
                <a:schemeClr val="dk1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indent="-317500">
              <a:lnSpc>
                <a:spcPct val="115000"/>
              </a:lnSpc>
              <a:spcBef>
                <a:spcPts val="1200"/>
              </a:spcBef>
              <a:buClr>
                <a:schemeClr val="dk1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indent="-317500">
              <a:lnSpc>
                <a:spcPct val="115000"/>
              </a:lnSpc>
              <a:spcBef>
                <a:spcPts val="1200"/>
              </a:spcBef>
              <a:buClr>
                <a:schemeClr val="dk1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indent="-317500">
              <a:lnSpc>
                <a:spcPct val="115000"/>
              </a:lnSpc>
              <a:spcBef>
                <a:spcPts val="1200"/>
              </a:spcBef>
              <a:buClr>
                <a:schemeClr val="dk1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indent="-31750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 dirty="0">
              <a:sym typeface="Montserrat"/>
            </a:endParaRPr>
          </a:p>
          <a:p>
            <a:r>
              <a:rPr lang="ru-RU" dirty="0"/>
              <a:t>Руководители </a:t>
            </a:r>
            <a:r>
              <a:rPr lang="en-US" dirty="0"/>
              <a:t>IT-</a:t>
            </a:r>
            <a:r>
              <a:rPr lang="ru-RU" dirty="0"/>
              <a:t>отделов</a:t>
            </a:r>
          </a:p>
          <a:p>
            <a:endParaRPr dirty="0"/>
          </a:p>
        </p:txBody>
      </p:sp>
      <p:sp>
        <p:nvSpPr>
          <p:cNvPr id="96" name="Google Shape;96;p16"/>
          <p:cNvSpPr txBox="1"/>
          <p:nvPr/>
        </p:nvSpPr>
        <p:spPr>
          <a:xfrm>
            <a:off x="959939" y="1055315"/>
            <a:ext cx="1705800" cy="60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1244D"/>
              </a:buClr>
              <a:buSzPts val="6000"/>
              <a:buFont typeface="Arial"/>
              <a:buNone/>
            </a:pPr>
            <a:r>
              <a:rPr lang="ru" sz="6000">
                <a:solidFill>
                  <a:srgbClr val="01244D"/>
                </a:solidFill>
                <a:latin typeface="Tektur Medium"/>
                <a:ea typeface="Tektur Medium"/>
                <a:cs typeface="Tektur Medium"/>
                <a:sym typeface="Tektur Medium"/>
              </a:rPr>
              <a:t>1</a:t>
            </a:r>
            <a:endParaRPr sz="1100"/>
          </a:p>
        </p:txBody>
      </p:sp>
      <p:sp>
        <p:nvSpPr>
          <p:cNvPr id="98" name="Google Shape;98;p16"/>
          <p:cNvSpPr txBox="1"/>
          <p:nvPr/>
        </p:nvSpPr>
        <p:spPr>
          <a:xfrm>
            <a:off x="959939" y="2450304"/>
            <a:ext cx="1340700" cy="60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1244D"/>
              </a:buClr>
              <a:buSzPts val="6000"/>
              <a:buFont typeface="Arial"/>
              <a:buNone/>
            </a:pPr>
            <a:r>
              <a:rPr lang="ru" sz="6000">
                <a:solidFill>
                  <a:srgbClr val="01244D"/>
                </a:solidFill>
                <a:latin typeface="Tektur Medium"/>
                <a:ea typeface="Tektur Medium"/>
                <a:cs typeface="Tektur Medium"/>
                <a:sym typeface="Tektur Medium"/>
              </a:rPr>
              <a:t>2</a:t>
            </a:r>
            <a:endParaRPr sz="1100"/>
          </a:p>
        </p:txBody>
      </p:sp>
      <p:sp>
        <p:nvSpPr>
          <p:cNvPr id="99" name="Google Shape;99;p16"/>
          <p:cNvSpPr txBox="1"/>
          <p:nvPr/>
        </p:nvSpPr>
        <p:spPr>
          <a:xfrm>
            <a:off x="2018251" y="3993983"/>
            <a:ext cx="5773200" cy="9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139700" indent="0">
              <a:lnSpc>
                <a:spcPct val="115000"/>
              </a:lnSpc>
              <a:spcBef>
                <a:spcPts val="300"/>
              </a:spcBef>
              <a:buClr>
                <a:schemeClr val="dk1"/>
              </a:buClr>
              <a:buSzPts val="1400"/>
              <a:buNone/>
              <a:defRPr sz="1600">
                <a:solidFill>
                  <a:schemeClr val="dk2"/>
                </a:solidFill>
                <a:latin typeface="Constantia" panose="02030602050306030303" pitchFamily="18" charset="0"/>
              </a:defRPr>
            </a:lvl1pPr>
            <a:lvl2pPr marL="914400" indent="-317500">
              <a:lnSpc>
                <a:spcPct val="115000"/>
              </a:lnSpc>
              <a:spcBef>
                <a:spcPts val="1200"/>
              </a:spcBef>
              <a:buClr>
                <a:schemeClr val="dk1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indent="-317500">
              <a:lnSpc>
                <a:spcPct val="115000"/>
              </a:lnSpc>
              <a:spcBef>
                <a:spcPts val="1200"/>
              </a:spcBef>
              <a:buClr>
                <a:schemeClr val="dk1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indent="-317500">
              <a:lnSpc>
                <a:spcPct val="115000"/>
              </a:lnSpc>
              <a:spcBef>
                <a:spcPts val="1200"/>
              </a:spcBef>
              <a:buClr>
                <a:schemeClr val="dk1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indent="-317500">
              <a:lnSpc>
                <a:spcPct val="115000"/>
              </a:lnSpc>
              <a:spcBef>
                <a:spcPts val="1200"/>
              </a:spcBef>
              <a:buClr>
                <a:schemeClr val="dk1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indent="-317500">
              <a:lnSpc>
                <a:spcPct val="115000"/>
              </a:lnSpc>
              <a:spcBef>
                <a:spcPts val="1200"/>
              </a:spcBef>
              <a:buClr>
                <a:schemeClr val="dk1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indent="-317500">
              <a:lnSpc>
                <a:spcPct val="115000"/>
              </a:lnSpc>
              <a:spcBef>
                <a:spcPts val="1200"/>
              </a:spcBef>
              <a:buClr>
                <a:schemeClr val="dk1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indent="-317500">
              <a:lnSpc>
                <a:spcPct val="115000"/>
              </a:lnSpc>
              <a:spcBef>
                <a:spcPts val="1200"/>
              </a:spcBef>
              <a:buClr>
                <a:schemeClr val="dk1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indent="-31750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r>
              <a:rPr lang="ru-RU" dirty="0"/>
              <a:t>Сотрудники </a:t>
            </a:r>
            <a:r>
              <a:rPr lang="en-US" dirty="0"/>
              <a:t>IT-</a:t>
            </a:r>
            <a:r>
              <a:rPr lang="ru-RU" dirty="0"/>
              <a:t>отделов</a:t>
            </a:r>
          </a:p>
        </p:txBody>
      </p:sp>
      <p:sp>
        <p:nvSpPr>
          <p:cNvPr id="100" name="Google Shape;100;p16"/>
          <p:cNvSpPr txBox="1"/>
          <p:nvPr/>
        </p:nvSpPr>
        <p:spPr>
          <a:xfrm>
            <a:off x="991759" y="3787244"/>
            <a:ext cx="1340700" cy="60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1244D"/>
              </a:buClr>
              <a:buSzPts val="6000"/>
              <a:buFont typeface="Arial"/>
              <a:buNone/>
            </a:pPr>
            <a:r>
              <a:rPr lang="ru" sz="6000">
                <a:solidFill>
                  <a:srgbClr val="01244D"/>
                </a:solidFill>
                <a:latin typeface="Tektur Medium"/>
                <a:ea typeface="Tektur Medium"/>
                <a:cs typeface="Tektur Medium"/>
                <a:sym typeface="Tektur Medium"/>
              </a:rPr>
              <a:t>3</a:t>
            </a:r>
            <a:endParaRPr sz="1100"/>
          </a:p>
        </p:txBody>
      </p:sp>
      <p:sp>
        <p:nvSpPr>
          <p:cNvPr id="102" name="Google Shape;102;p16"/>
          <p:cNvSpPr txBox="1"/>
          <p:nvPr/>
        </p:nvSpPr>
        <p:spPr>
          <a:xfrm>
            <a:off x="690549" y="4271783"/>
            <a:ext cx="538800" cy="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1244D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1244D"/>
              </a:solidFill>
              <a:latin typeface="Tektur Medium"/>
              <a:ea typeface="Tektur Medium"/>
              <a:cs typeface="Tektur Medium"/>
              <a:sym typeface="Tektur Medium"/>
            </a:endParaRPr>
          </a:p>
        </p:txBody>
      </p:sp>
      <p:pic>
        <p:nvPicPr>
          <p:cNvPr id="104" name="Google Shape;104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90480" y="371381"/>
            <a:ext cx="654749" cy="201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217415" y="371381"/>
            <a:ext cx="666508" cy="20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577115" y="370642"/>
            <a:ext cx="641179" cy="207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44D"/>
        </a:solid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/>
          <p:nvPr/>
        </p:nvSpPr>
        <p:spPr>
          <a:xfrm>
            <a:off x="3907183" y="1399694"/>
            <a:ext cx="4991144" cy="714737"/>
          </a:xfrm>
          <a:custGeom>
            <a:avLst/>
            <a:gdLst/>
            <a:ahLst/>
            <a:cxnLst/>
            <a:rect l="l" t="t" r="r" b="b"/>
            <a:pathLst>
              <a:path w="6860679" h="952982" extrusionOk="0">
                <a:moveTo>
                  <a:pt x="474262" y="0"/>
                </a:moveTo>
                <a:lnTo>
                  <a:pt x="6860679" y="0"/>
                </a:lnTo>
                <a:lnTo>
                  <a:pt x="6860679" y="585334"/>
                </a:lnTo>
                <a:lnTo>
                  <a:pt x="6385392" y="952982"/>
                </a:lnTo>
                <a:lnTo>
                  <a:pt x="0" y="952982"/>
                </a:lnTo>
                <a:lnTo>
                  <a:pt x="0" y="366855"/>
                </a:lnTo>
                <a:close/>
              </a:path>
            </a:pathLst>
          </a:custGeom>
          <a:solidFill>
            <a:srgbClr val="EDEEE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" name="Google Shape;70;p15"/>
          <p:cNvSpPr/>
          <p:nvPr/>
        </p:nvSpPr>
        <p:spPr>
          <a:xfrm>
            <a:off x="3907183" y="2357435"/>
            <a:ext cx="4991144" cy="714736"/>
          </a:xfrm>
          <a:custGeom>
            <a:avLst/>
            <a:gdLst/>
            <a:ahLst/>
            <a:cxnLst/>
            <a:rect l="l" t="t" r="r" b="b"/>
            <a:pathLst>
              <a:path w="6860679" h="952982" extrusionOk="0">
                <a:moveTo>
                  <a:pt x="474262" y="0"/>
                </a:moveTo>
                <a:lnTo>
                  <a:pt x="6860679" y="0"/>
                </a:lnTo>
                <a:lnTo>
                  <a:pt x="6860679" y="585334"/>
                </a:lnTo>
                <a:lnTo>
                  <a:pt x="6385392" y="952982"/>
                </a:lnTo>
                <a:lnTo>
                  <a:pt x="0" y="952982"/>
                </a:lnTo>
                <a:lnTo>
                  <a:pt x="0" y="366855"/>
                </a:lnTo>
                <a:close/>
              </a:path>
            </a:pathLst>
          </a:custGeom>
          <a:solidFill>
            <a:srgbClr val="EDEEE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Google Shape;71;p15"/>
          <p:cNvSpPr/>
          <p:nvPr/>
        </p:nvSpPr>
        <p:spPr>
          <a:xfrm>
            <a:off x="3907183" y="3345876"/>
            <a:ext cx="4991144" cy="706582"/>
          </a:xfrm>
          <a:custGeom>
            <a:avLst/>
            <a:gdLst/>
            <a:ahLst/>
            <a:cxnLst/>
            <a:rect l="l" t="t" r="r" b="b"/>
            <a:pathLst>
              <a:path w="6860679" h="952982" extrusionOk="0">
                <a:moveTo>
                  <a:pt x="474262" y="0"/>
                </a:moveTo>
                <a:lnTo>
                  <a:pt x="6860679" y="0"/>
                </a:lnTo>
                <a:lnTo>
                  <a:pt x="6860679" y="585334"/>
                </a:lnTo>
                <a:lnTo>
                  <a:pt x="6385392" y="952982"/>
                </a:lnTo>
                <a:lnTo>
                  <a:pt x="0" y="952982"/>
                </a:lnTo>
                <a:lnTo>
                  <a:pt x="0" y="366855"/>
                </a:lnTo>
                <a:close/>
              </a:path>
            </a:pathLst>
          </a:custGeom>
          <a:solidFill>
            <a:srgbClr val="EDEEE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" name="Google Shape;72;p15"/>
          <p:cNvSpPr/>
          <p:nvPr/>
        </p:nvSpPr>
        <p:spPr>
          <a:xfrm>
            <a:off x="611741" y="1399694"/>
            <a:ext cx="2895921" cy="2849403"/>
          </a:xfrm>
          <a:custGeom>
            <a:avLst/>
            <a:gdLst/>
            <a:ahLst/>
            <a:cxnLst/>
            <a:rect l="l" t="t" r="r" b="b"/>
            <a:pathLst>
              <a:path w="3642668" h="3506957" extrusionOk="0">
                <a:moveTo>
                  <a:pt x="0" y="0"/>
                </a:moveTo>
                <a:lnTo>
                  <a:pt x="3017385" y="0"/>
                </a:lnTo>
                <a:lnTo>
                  <a:pt x="3642668" y="808351"/>
                </a:lnTo>
                <a:lnTo>
                  <a:pt x="3642668" y="3506957"/>
                </a:lnTo>
                <a:lnTo>
                  <a:pt x="0" y="3506957"/>
                </a:lnTo>
                <a:close/>
              </a:path>
            </a:pathLst>
          </a:custGeom>
          <a:solidFill>
            <a:srgbClr val="EDEEE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" name="Google Shape;76;p15"/>
          <p:cNvSpPr txBox="1"/>
          <p:nvPr/>
        </p:nvSpPr>
        <p:spPr>
          <a:xfrm>
            <a:off x="4158062" y="1469381"/>
            <a:ext cx="792000" cy="4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1244D"/>
              </a:buClr>
              <a:buSzPts val="3600"/>
              <a:buFont typeface="Arial"/>
              <a:buNone/>
            </a:pPr>
            <a:r>
              <a:rPr lang="ru" sz="3600" b="0" i="0" u="none" strike="noStrike" cap="none">
                <a:solidFill>
                  <a:srgbClr val="01244D"/>
                </a:solidFill>
                <a:latin typeface="Tektur Medium"/>
                <a:ea typeface="Tektur Medium"/>
                <a:cs typeface="Tektur Medium"/>
                <a:sym typeface="Tektur Medium"/>
              </a:rPr>
              <a:t>1</a:t>
            </a:r>
            <a:endParaRPr sz="1100"/>
          </a:p>
        </p:txBody>
      </p:sp>
      <p:pic>
        <p:nvPicPr>
          <p:cNvPr id="80" name="Google Shape;80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74770" y="371456"/>
            <a:ext cx="658425" cy="20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217415" y="371381"/>
            <a:ext cx="668182" cy="202500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5"/>
          <p:cNvSpPr txBox="1"/>
          <p:nvPr/>
        </p:nvSpPr>
        <p:spPr>
          <a:xfrm>
            <a:off x="4158062" y="2414813"/>
            <a:ext cx="792000" cy="4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1244D"/>
              </a:buClr>
              <a:buSzPts val="3600"/>
              <a:buFont typeface="Arial"/>
              <a:buNone/>
            </a:pPr>
            <a:r>
              <a:rPr lang="ru" sz="3600" dirty="0">
                <a:solidFill>
                  <a:srgbClr val="01244D"/>
                </a:solidFill>
                <a:latin typeface="Tektur Medium"/>
                <a:ea typeface="Tektur Medium"/>
                <a:cs typeface="Tektur Medium"/>
                <a:sym typeface="Tektur Medium"/>
              </a:rPr>
              <a:t>2</a:t>
            </a:r>
            <a:endParaRPr sz="1100" dirty="0"/>
          </a:p>
        </p:txBody>
      </p:sp>
      <p:sp>
        <p:nvSpPr>
          <p:cNvPr id="83" name="Google Shape;83;p15"/>
          <p:cNvSpPr txBox="1"/>
          <p:nvPr/>
        </p:nvSpPr>
        <p:spPr>
          <a:xfrm>
            <a:off x="4158062" y="3406727"/>
            <a:ext cx="792000" cy="4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1244D"/>
              </a:buClr>
              <a:buSzPts val="3600"/>
              <a:buFont typeface="Arial"/>
              <a:buNone/>
            </a:pPr>
            <a:r>
              <a:rPr lang="ru" sz="3600" dirty="0">
                <a:solidFill>
                  <a:srgbClr val="01244D"/>
                </a:solidFill>
                <a:latin typeface="Tektur Medium"/>
                <a:ea typeface="Tektur Medium"/>
                <a:cs typeface="Tektur Medium"/>
                <a:sym typeface="Tektur Medium"/>
              </a:rPr>
              <a:t>3</a:t>
            </a:r>
            <a:endParaRPr sz="1100" dirty="0"/>
          </a:p>
        </p:txBody>
      </p:sp>
      <p:pic>
        <p:nvPicPr>
          <p:cNvPr id="84" name="Google Shape;84;p1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562491" y="371381"/>
            <a:ext cx="628060" cy="2026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554182" y="440651"/>
            <a:ext cx="568729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100" dirty="0" smtClean="0">
                <a:solidFill>
                  <a:schemeClr val="bg1"/>
                </a:solidFill>
                <a:latin typeface="Constantia" panose="02030602050306030303" pitchFamily="18" charset="0"/>
              </a:rPr>
              <a:t>Суть</a:t>
            </a:r>
            <a:endParaRPr lang="ru-RU" sz="2100" dirty="0">
              <a:solidFill>
                <a:schemeClr val="bg1"/>
              </a:solidFill>
              <a:latin typeface="Constantia" panose="02030602050306030303" pitchFamily="18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142" y="1399694"/>
            <a:ext cx="2929117" cy="292911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832174" y="2442521"/>
            <a:ext cx="39308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latin typeface="Constantia" panose="02030602050306030303" pitchFamily="18" charset="0"/>
              </a:rPr>
              <a:t>Рекурсивный </a:t>
            </a:r>
            <a:r>
              <a:rPr lang="ru-RU" dirty="0" err="1" smtClean="0">
                <a:latin typeface="Constantia" panose="02030602050306030303" pitchFamily="18" charset="0"/>
              </a:rPr>
              <a:t>интерпритатор</a:t>
            </a:r>
            <a:r>
              <a:rPr lang="ru-RU" dirty="0" smtClean="0">
                <a:latin typeface="Constantia" panose="02030602050306030303" pitchFamily="18" charset="0"/>
              </a:rPr>
              <a:t> логического языка </a:t>
            </a:r>
            <a:r>
              <a:rPr lang="en-US" b="1" i="1" dirty="0" smtClean="0">
                <a:latin typeface="Constantia" panose="02030602050306030303" pitchFamily="18" charset="0"/>
              </a:rPr>
              <a:t>Hatch</a:t>
            </a:r>
            <a:endParaRPr lang="ru-RU" dirty="0">
              <a:latin typeface="Constantia" panose="02030602050306030303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825246" y="1497089"/>
            <a:ext cx="40534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latin typeface="Constantia" panose="02030602050306030303" pitchFamily="18" charset="0"/>
              </a:rPr>
              <a:t>Прототип инструмента применения гит-</a:t>
            </a:r>
            <a:r>
              <a:rPr lang="ru-RU" dirty="0" err="1" smtClean="0">
                <a:latin typeface="Constantia" panose="02030602050306030303" pitchFamily="18" charset="0"/>
              </a:rPr>
              <a:t>патчей</a:t>
            </a:r>
            <a:endParaRPr lang="ru-RU" dirty="0">
              <a:latin typeface="Constantia" panose="02030602050306030303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866938" y="3517560"/>
            <a:ext cx="35497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latin typeface="Constantia" panose="02030602050306030303" pitchFamily="18" charset="0"/>
              </a:rPr>
              <a:t>Три оператора: </a:t>
            </a:r>
            <a:r>
              <a:rPr lang="en-US" dirty="0" smtClean="0">
                <a:latin typeface="Constantia" panose="02030602050306030303" pitchFamily="18" charset="0"/>
              </a:rPr>
              <a:t>`...`, `&gt;&gt;&gt;`, `&lt;&lt;&lt;`.</a:t>
            </a:r>
            <a:endParaRPr lang="en-US" dirty="0">
              <a:latin typeface="Constantia" panose="02030602050306030303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112;p17"/>
          <p:cNvSpPr/>
          <p:nvPr/>
        </p:nvSpPr>
        <p:spPr>
          <a:xfrm>
            <a:off x="4703695" y="3622462"/>
            <a:ext cx="4099256" cy="536052"/>
          </a:xfrm>
          <a:custGeom>
            <a:avLst/>
            <a:gdLst/>
            <a:ahLst/>
            <a:cxnLst/>
            <a:rect l="l" t="t" r="r" b="b"/>
            <a:pathLst>
              <a:path w="6860679" h="952982" extrusionOk="0">
                <a:moveTo>
                  <a:pt x="474262" y="0"/>
                </a:moveTo>
                <a:lnTo>
                  <a:pt x="6860679" y="0"/>
                </a:lnTo>
                <a:lnTo>
                  <a:pt x="6860679" y="585334"/>
                </a:lnTo>
                <a:lnTo>
                  <a:pt x="6385392" y="952982"/>
                </a:lnTo>
                <a:lnTo>
                  <a:pt x="0" y="952982"/>
                </a:lnTo>
                <a:lnTo>
                  <a:pt x="0" y="366855"/>
                </a:lnTo>
                <a:close/>
              </a:path>
            </a:pathLst>
          </a:custGeom>
          <a:solidFill>
            <a:srgbClr val="EDEEEF">
              <a:alpha val="85880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17"/>
          <p:cNvSpPr/>
          <p:nvPr/>
        </p:nvSpPr>
        <p:spPr>
          <a:xfrm>
            <a:off x="224814" y="1118488"/>
            <a:ext cx="4098014" cy="734290"/>
          </a:xfrm>
          <a:custGeom>
            <a:avLst/>
            <a:gdLst/>
            <a:ahLst/>
            <a:cxnLst/>
            <a:rect l="l" t="t" r="r" b="b"/>
            <a:pathLst>
              <a:path w="5464018" h="979053" extrusionOk="0">
                <a:moveTo>
                  <a:pt x="377714" y="0"/>
                </a:moveTo>
                <a:lnTo>
                  <a:pt x="5464018" y="0"/>
                </a:lnTo>
                <a:lnTo>
                  <a:pt x="5464018" y="79760"/>
                </a:lnTo>
                <a:lnTo>
                  <a:pt x="5464018" y="601347"/>
                </a:lnTo>
                <a:lnTo>
                  <a:pt x="5464018" y="979053"/>
                </a:lnTo>
                <a:lnTo>
                  <a:pt x="5085488" y="979053"/>
                </a:lnTo>
                <a:lnTo>
                  <a:pt x="3423536" y="979053"/>
                </a:lnTo>
                <a:lnTo>
                  <a:pt x="0" y="979053"/>
                </a:lnTo>
                <a:lnTo>
                  <a:pt x="0" y="37689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17"/>
          <p:cNvSpPr/>
          <p:nvPr/>
        </p:nvSpPr>
        <p:spPr>
          <a:xfrm>
            <a:off x="4680347" y="2386253"/>
            <a:ext cx="4099256" cy="536052"/>
          </a:xfrm>
          <a:custGeom>
            <a:avLst/>
            <a:gdLst/>
            <a:ahLst/>
            <a:cxnLst/>
            <a:rect l="l" t="t" r="r" b="b"/>
            <a:pathLst>
              <a:path w="6860679" h="952982" extrusionOk="0">
                <a:moveTo>
                  <a:pt x="474262" y="0"/>
                </a:moveTo>
                <a:lnTo>
                  <a:pt x="6860679" y="0"/>
                </a:lnTo>
                <a:lnTo>
                  <a:pt x="6860679" y="585334"/>
                </a:lnTo>
                <a:lnTo>
                  <a:pt x="6385392" y="952982"/>
                </a:lnTo>
                <a:lnTo>
                  <a:pt x="0" y="952982"/>
                </a:lnTo>
                <a:lnTo>
                  <a:pt x="0" y="366855"/>
                </a:lnTo>
                <a:close/>
              </a:path>
            </a:pathLst>
          </a:custGeom>
          <a:solidFill>
            <a:srgbClr val="EDEEEF">
              <a:alpha val="85880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17"/>
          <p:cNvSpPr/>
          <p:nvPr/>
        </p:nvSpPr>
        <p:spPr>
          <a:xfrm>
            <a:off x="4680347" y="1118489"/>
            <a:ext cx="4099256" cy="536052"/>
          </a:xfrm>
          <a:custGeom>
            <a:avLst/>
            <a:gdLst/>
            <a:ahLst/>
            <a:cxnLst/>
            <a:rect l="l" t="t" r="r" b="b"/>
            <a:pathLst>
              <a:path w="6860679" h="952982" extrusionOk="0">
                <a:moveTo>
                  <a:pt x="474262" y="0"/>
                </a:moveTo>
                <a:lnTo>
                  <a:pt x="6860679" y="0"/>
                </a:lnTo>
                <a:lnTo>
                  <a:pt x="6860679" y="585334"/>
                </a:lnTo>
                <a:lnTo>
                  <a:pt x="6385392" y="952982"/>
                </a:lnTo>
                <a:lnTo>
                  <a:pt x="0" y="952982"/>
                </a:lnTo>
                <a:lnTo>
                  <a:pt x="0" y="366855"/>
                </a:lnTo>
                <a:close/>
              </a:path>
            </a:pathLst>
          </a:custGeom>
          <a:solidFill>
            <a:srgbClr val="EDEEEF">
              <a:alpha val="85880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p17"/>
          <p:cNvSpPr txBox="1"/>
          <p:nvPr/>
        </p:nvSpPr>
        <p:spPr>
          <a:xfrm>
            <a:off x="4702823" y="1232979"/>
            <a:ext cx="513000" cy="4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ru" sz="1800" b="0" i="0" u="none" strike="noStrike" cap="none">
                <a:solidFill>
                  <a:schemeClr val="lt1"/>
                </a:solidFill>
                <a:latin typeface="Tektur Medium"/>
                <a:ea typeface="Tektur Medium"/>
                <a:cs typeface="Tektur Medium"/>
                <a:sym typeface="Tektur Medium"/>
              </a:rPr>
              <a:t>02</a:t>
            </a:r>
            <a:endParaRPr sz="1100"/>
          </a:p>
        </p:txBody>
      </p:sp>
      <p:sp>
        <p:nvSpPr>
          <p:cNvPr id="115" name="Google Shape;115;p17"/>
          <p:cNvSpPr txBox="1"/>
          <p:nvPr/>
        </p:nvSpPr>
        <p:spPr>
          <a:xfrm>
            <a:off x="521550" y="458240"/>
            <a:ext cx="7182900" cy="4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1244D"/>
              </a:buClr>
              <a:buSzPts val="2100"/>
              <a:buFont typeface="Arial"/>
              <a:buNone/>
            </a:pPr>
            <a:r>
              <a:rPr lang="ru" sz="2100" dirty="0" smtClean="0">
                <a:solidFill>
                  <a:srgbClr val="01244D"/>
                </a:solidFill>
                <a:latin typeface="Constantia" panose="02030602050306030303" pitchFamily="18" charset="0"/>
                <a:sym typeface="Tektur"/>
              </a:rPr>
              <a:t>План разработки</a:t>
            </a:r>
            <a:endParaRPr sz="1100" dirty="0">
              <a:latin typeface="Constantia" panose="02030602050306030303" pitchFamily="18" charset="0"/>
            </a:endParaRPr>
          </a:p>
        </p:txBody>
      </p:sp>
      <p:sp>
        <p:nvSpPr>
          <p:cNvPr id="116" name="Google Shape;116;p17"/>
          <p:cNvSpPr txBox="1">
            <a:spLocks noGrp="1"/>
          </p:cNvSpPr>
          <p:nvPr>
            <p:ph type="body" idx="1"/>
          </p:nvPr>
        </p:nvSpPr>
        <p:spPr>
          <a:xfrm>
            <a:off x="716215" y="1271706"/>
            <a:ext cx="3596878" cy="4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1244D"/>
              </a:buClr>
              <a:buSzPts val="1100"/>
              <a:buNone/>
            </a:pPr>
            <a:r>
              <a:rPr lang="ru" sz="1200" b="1" dirty="0" smtClean="0">
                <a:solidFill>
                  <a:schemeClr val="tx1"/>
                </a:solidFill>
                <a:latin typeface="Constantia" panose="02030602050306030303" pitchFamily="18" charset="0"/>
                <a:sym typeface="Montserrat"/>
              </a:rPr>
              <a:t>Общение с заказчиком, постановка задачи</a:t>
            </a:r>
            <a:endParaRPr sz="1200" b="1" dirty="0">
              <a:solidFill>
                <a:schemeClr val="tx1"/>
              </a:solidFill>
              <a:latin typeface="Constantia" panose="02030602050306030303" pitchFamily="18" charset="0"/>
            </a:endParaRPr>
          </a:p>
        </p:txBody>
      </p:sp>
      <p:sp>
        <p:nvSpPr>
          <p:cNvPr id="117" name="Google Shape;117;p17"/>
          <p:cNvSpPr txBox="1"/>
          <p:nvPr/>
        </p:nvSpPr>
        <p:spPr>
          <a:xfrm>
            <a:off x="5171749" y="1197711"/>
            <a:ext cx="3240600" cy="4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lvl="0">
              <a:buClr>
                <a:srgbClr val="01244D"/>
              </a:buClr>
              <a:buSzPts val="1100"/>
            </a:pPr>
            <a:r>
              <a:rPr lang="ru-RU" sz="1200" b="1" dirty="0">
                <a:latin typeface="Constantia" panose="02030602050306030303" pitchFamily="18" charset="0"/>
              </a:rPr>
              <a:t>Реализация функции загрузки кода с помощью </a:t>
            </a:r>
            <a:r>
              <a:rPr lang="ru-RU" sz="1200" b="1" dirty="0" err="1">
                <a:latin typeface="Constantia" panose="02030602050306030303" pitchFamily="18" charset="0"/>
              </a:rPr>
              <a:t>Markdown</a:t>
            </a:r>
            <a:endParaRPr sz="1200" dirty="0">
              <a:latin typeface="Constantia" panose="02030602050306030303" pitchFamily="18" charset="0"/>
            </a:endParaRPr>
          </a:p>
        </p:txBody>
      </p:sp>
      <p:sp>
        <p:nvSpPr>
          <p:cNvPr id="118" name="Google Shape;118;p17"/>
          <p:cNvSpPr/>
          <p:nvPr/>
        </p:nvSpPr>
        <p:spPr>
          <a:xfrm>
            <a:off x="4680347" y="1752371"/>
            <a:ext cx="4099256" cy="536052"/>
          </a:xfrm>
          <a:custGeom>
            <a:avLst/>
            <a:gdLst/>
            <a:ahLst/>
            <a:cxnLst/>
            <a:rect l="l" t="t" r="r" b="b"/>
            <a:pathLst>
              <a:path w="6860679" h="952982" extrusionOk="0">
                <a:moveTo>
                  <a:pt x="474262" y="0"/>
                </a:moveTo>
                <a:lnTo>
                  <a:pt x="6860679" y="0"/>
                </a:lnTo>
                <a:lnTo>
                  <a:pt x="6860679" y="585334"/>
                </a:lnTo>
                <a:lnTo>
                  <a:pt x="6385392" y="952982"/>
                </a:lnTo>
                <a:lnTo>
                  <a:pt x="0" y="952982"/>
                </a:lnTo>
                <a:lnTo>
                  <a:pt x="0" y="366855"/>
                </a:lnTo>
                <a:close/>
              </a:path>
            </a:pathLst>
          </a:custGeom>
          <a:solidFill>
            <a:schemeClr val="lt1">
              <a:alpha val="85880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p17"/>
          <p:cNvSpPr txBox="1"/>
          <p:nvPr/>
        </p:nvSpPr>
        <p:spPr>
          <a:xfrm>
            <a:off x="5171749" y="1934648"/>
            <a:ext cx="2916300" cy="3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lvl="0">
              <a:buClr>
                <a:srgbClr val="01244D"/>
              </a:buClr>
              <a:buSzPts val="1100"/>
            </a:pPr>
            <a:r>
              <a:rPr lang="ru-RU" sz="1200" b="1" dirty="0">
                <a:latin typeface="Constantia" panose="02030602050306030303" pitchFamily="18" charset="0"/>
              </a:rPr>
              <a:t>Определение логического языка для указания на блоки кода</a:t>
            </a:r>
            <a:endParaRPr sz="1200" dirty="0">
              <a:latin typeface="Constantia" panose="02030602050306030303" pitchFamily="18" charset="0"/>
            </a:endParaRPr>
          </a:p>
        </p:txBody>
      </p:sp>
      <p:sp>
        <p:nvSpPr>
          <p:cNvPr id="120" name="Google Shape;120;p17"/>
          <p:cNvSpPr txBox="1"/>
          <p:nvPr/>
        </p:nvSpPr>
        <p:spPr>
          <a:xfrm>
            <a:off x="5176403" y="2482379"/>
            <a:ext cx="2916300" cy="2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lvl="0">
              <a:buClr>
                <a:srgbClr val="01244D"/>
              </a:buClr>
              <a:buSzPts val="1100"/>
            </a:pPr>
            <a:r>
              <a:rPr lang="ru-RU" sz="1200" b="1" dirty="0">
                <a:latin typeface="Constantia" panose="02030602050306030303" pitchFamily="18" charset="0"/>
              </a:rPr>
              <a:t>Реализация механизма поиска блоков </a:t>
            </a:r>
            <a:r>
              <a:rPr lang="ru-RU" sz="1200" b="1" dirty="0" smtClean="0">
                <a:latin typeface="Constantia" panose="02030602050306030303" pitchFamily="18" charset="0"/>
              </a:rPr>
              <a:t>кода</a:t>
            </a:r>
            <a:endParaRPr sz="1200" dirty="0">
              <a:latin typeface="Constantia" panose="02030602050306030303" pitchFamily="18" charset="0"/>
            </a:endParaRPr>
          </a:p>
        </p:txBody>
      </p:sp>
      <p:sp>
        <p:nvSpPr>
          <p:cNvPr id="121" name="Google Shape;121;p17"/>
          <p:cNvSpPr/>
          <p:nvPr/>
        </p:nvSpPr>
        <p:spPr>
          <a:xfrm>
            <a:off x="4680347" y="3020135"/>
            <a:ext cx="4099256" cy="536052"/>
          </a:xfrm>
          <a:custGeom>
            <a:avLst/>
            <a:gdLst/>
            <a:ahLst/>
            <a:cxnLst/>
            <a:rect l="l" t="t" r="r" b="b"/>
            <a:pathLst>
              <a:path w="6860679" h="952982" extrusionOk="0">
                <a:moveTo>
                  <a:pt x="474262" y="0"/>
                </a:moveTo>
                <a:lnTo>
                  <a:pt x="6860679" y="0"/>
                </a:lnTo>
                <a:lnTo>
                  <a:pt x="6860679" y="585334"/>
                </a:lnTo>
                <a:lnTo>
                  <a:pt x="6385392" y="952982"/>
                </a:lnTo>
                <a:lnTo>
                  <a:pt x="0" y="952982"/>
                </a:lnTo>
                <a:lnTo>
                  <a:pt x="0" y="366855"/>
                </a:lnTo>
                <a:close/>
              </a:path>
            </a:pathLst>
          </a:custGeom>
          <a:solidFill>
            <a:schemeClr val="lt1">
              <a:alpha val="85880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p17"/>
          <p:cNvSpPr txBox="1"/>
          <p:nvPr/>
        </p:nvSpPr>
        <p:spPr>
          <a:xfrm>
            <a:off x="5176403" y="3086410"/>
            <a:ext cx="2581800" cy="3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lvl="0">
              <a:buClr>
                <a:srgbClr val="01244D"/>
              </a:buClr>
              <a:buSzPts val="1100"/>
            </a:pPr>
            <a:r>
              <a:rPr lang="ru-RU" sz="1200" b="1" dirty="0">
                <a:latin typeface="Constantia" panose="02030602050306030303" pitchFamily="18" charset="0"/>
              </a:rPr>
              <a:t>Вставка и обновление блоков кода в </a:t>
            </a:r>
            <a:r>
              <a:rPr lang="ru-RU" sz="1200" b="1" dirty="0" err="1">
                <a:latin typeface="Constantia" panose="02030602050306030303" pitchFamily="18" charset="0"/>
              </a:rPr>
              <a:t>репозитории</a:t>
            </a:r>
            <a:endParaRPr sz="1200" dirty="0">
              <a:latin typeface="Constantia" panose="02030602050306030303" pitchFamily="18" charset="0"/>
            </a:endParaRPr>
          </a:p>
        </p:txBody>
      </p:sp>
      <p:sp>
        <p:nvSpPr>
          <p:cNvPr id="124" name="Google Shape;124;p17"/>
          <p:cNvSpPr txBox="1"/>
          <p:nvPr/>
        </p:nvSpPr>
        <p:spPr>
          <a:xfrm>
            <a:off x="5172470" y="3731033"/>
            <a:ext cx="3045000" cy="4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lvl="0">
              <a:buClr>
                <a:srgbClr val="01244D"/>
              </a:buClr>
              <a:buSzPts val="1100"/>
            </a:pPr>
            <a:r>
              <a:rPr lang="ru-RU" sz="1200" b="1" dirty="0">
                <a:latin typeface="Constantia" panose="02030602050306030303" pitchFamily="18" charset="0"/>
              </a:rPr>
              <a:t>Интеграция, тестирование и документация</a:t>
            </a:r>
            <a:endParaRPr sz="1200" dirty="0">
              <a:latin typeface="Constantia" panose="02030602050306030303" pitchFamily="18" charset="0"/>
            </a:endParaRPr>
          </a:p>
        </p:txBody>
      </p:sp>
      <p:sp>
        <p:nvSpPr>
          <p:cNvPr id="125" name="Google Shape;125;p17"/>
          <p:cNvSpPr txBox="1"/>
          <p:nvPr/>
        </p:nvSpPr>
        <p:spPr>
          <a:xfrm>
            <a:off x="264965" y="1248884"/>
            <a:ext cx="513000" cy="4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D0D5DB"/>
              </a:buClr>
              <a:buSzPts val="1800"/>
              <a:buFont typeface="Arial"/>
              <a:buNone/>
            </a:pPr>
            <a:r>
              <a:rPr lang="ru" sz="1800" b="0" i="0" u="none" strike="noStrike" cap="none" dirty="0">
                <a:solidFill>
                  <a:srgbClr val="D0D5DB"/>
                </a:solidFill>
                <a:latin typeface="Tektur Medium"/>
                <a:ea typeface="Tektur Medium"/>
                <a:cs typeface="Tektur Medium"/>
                <a:sym typeface="Tektur Medium"/>
              </a:rPr>
              <a:t>01</a:t>
            </a:r>
            <a:endParaRPr sz="1100" dirty="0"/>
          </a:p>
        </p:txBody>
      </p:sp>
      <p:sp>
        <p:nvSpPr>
          <p:cNvPr id="126" name="Google Shape;126;p17"/>
          <p:cNvSpPr txBox="1"/>
          <p:nvPr/>
        </p:nvSpPr>
        <p:spPr>
          <a:xfrm>
            <a:off x="4702823" y="2544747"/>
            <a:ext cx="513000" cy="4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ru" sz="1800" b="0" i="0" u="none" strike="noStrike" cap="none">
                <a:solidFill>
                  <a:schemeClr val="lt1"/>
                </a:solidFill>
                <a:latin typeface="Tektur Medium"/>
                <a:ea typeface="Tektur Medium"/>
                <a:cs typeface="Tektur Medium"/>
                <a:sym typeface="Tektur Medium"/>
              </a:rPr>
              <a:t>04</a:t>
            </a:r>
            <a:endParaRPr sz="1100"/>
          </a:p>
        </p:txBody>
      </p:sp>
      <p:sp>
        <p:nvSpPr>
          <p:cNvPr id="127" name="Google Shape;127;p17"/>
          <p:cNvSpPr txBox="1"/>
          <p:nvPr/>
        </p:nvSpPr>
        <p:spPr>
          <a:xfrm>
            <a:off x="4702823" y="1896675"/>
            <a:ext cx="513000" cy="4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D0D5DB"/>
              </a:buClr>
              <a:buSzPts val="1800"/>
              <a:buFont typeface="Arial"/>
              <a:buNone/>
            </a:pPr>
            <a:r>
              <a:rPr lang="ru" sz="1800" b="0" i="0" u="none" strike="noStrike" cap="none">
                <a:solidFill>
                  <a:srgbClr val="D0D5DB"/>
                </a:solidFill>
                <a:latin typeface="Tektur Medium"/>
                <a:ea typeface="Tektur Medium"/>
                <a:cs typeface="Tektur Medium"/>
                <a:sym typeface="Tektur Medium"/>
              </a:rPr>
              <a:t>03</a:t>
            </a:r>
            <a:endParaRPr sz="1100"/>
          </a:p>
        </p:txBody>
      </p:sp>
      <p:sp>
        <p:nvSpPr>
          <p:cNvPr id="128" name="Google Shape;128;p17"/>
          <p:cNvSpPr txBox="1"/>
          <p:nvPr/>
        </p:nvSpPr>
        <p:spPr>
          <a:xfrm>
            <a:off x="4702823" y="3153830"/>
            <a:ext cx="513000" cy="4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D0D5DB"/>
              </a:buClr>
              <a:buSzPts val="1800"/>
              <a:buFont typeface="Arial"/>
              <a:buNone/>
            </a:pPr>
            <a:r>
              <a:rPr lang="ru" sz="1800" b="0" i="0" u="none" strike="noStrike" cap="none">
                <a:solidFill>
                  <a:srgbClr val="D0D5DB"/>
                </a:solidFill>
                <a:latin typeface="Tektur Medium"/>
                <a:ea typeface="Tektur Medium"/>
                <a:cs typeface="Tektur Medium"/>
                <a:sym typeface="Tektur Medium"/>
              </a:rPr>
              <a:t>05</a:t>
            </a:r>
            <a:endParaRPr sz="1100"/>
          </a:p>
        </p:txBody>
      </p:sp>
      <p:sp>
        <p:nvSpPr>
          <p:cNvPr id="129" name="Google Shape;129;p17"/>
          <p:cNvSpPr txBox="1"/>
          <p:nvPr/>
        </p:nvSpPr>
        <p:spPr>
          <a:xfrm>
            <a:off x="4702823" y="3784412"/>
            <a:ext cx="513000" cy="4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D0D5DB"/>
              </a:buClr>
              <a:buSzPts val="1800"/>
              <a:buFont typeface="Arial"/>
              <a:buNone/>
            </a:pPr>
            <a:r>
              <a:rPr lang="ru" sz="1800" b="0" i="0" u="none" strike="noStrike" cap="none">
                <a:solidFill>
                  <a:srgbClr val="D0D5DB"/>
                </a:solidFill>
                <a:latin typeface="Tektur Medium"/>
                <a:ea typeface="Tektur Medium"/>
                <a:cs typeface="Tektur Medium"/>
                <a:sym typeface="Tektur Medium"/>
              </a:rPr>
              <a:t>06</a:t>
            </a:r>
            <a:endParaRPr sz="1100"/>
          </a:p>
        </p:txBody>
      </p:sp>
      <p:pic>
        <p:nvPicPr>
          <p:cNvPr id="130" name="Google Shape;130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4814" y="1849212"/>
            <a:ext cx="4095349" cy="234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390480" y="371381"/>
            <a:ext cx="654749" cy="201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217415" y="371381"/>
            <a:ext cx="666508" cy="20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577115" y="370642"/>
            <a:ext cx="641179" cy="207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112;p17"/>
          <p:cNvSpPr/>
          <p:nvPr/>
        </p:nvSpPr>
        <p:spPr>
          <a:xfrm>
            <a:off x="4703695" y="3622462"/>
            <a:ext cx="4274050" cy="536052"/>
          </a:xfrm>
          <a:custGeom>
            <a:avLst/>
            <a:gdLst/>
            <a:ahLst/>
            <a:cxnLst/>
            <a:rect l="l" t="t" r="r" b="b"/>
            <a:pathLst>
              <a:path w="6860679" h="952982" extrusionOk="0">
                <a:moveTo>
                  <a:pt x="474262" y="0"/>
                </a:moveTo>
                <a:lnTo>
                  <a:pt x="6860679" y="0"/>
                </a:lnTo>
                <a:lnTo>
                  <a:pt x="6860679" y="585334"/>
                </a:lnTo>
                <a:lnTo>
                  <a:pt x="6385392" y="952982"/>
                </a:lnTo>
                <a:lnTo>
                  <a:pt x="0" y="952982"/>
                </a:lnTo>
                <a:lnTo>
                  <a:pt x="0" y="366855"/>
                </a:lnTo>
                <a:close/>
              </a:path>
            </a:pathLst>
          </a:custGeom>
          <a:solidFill>
            <a:srgbClr val="EDEEEF">
              <a:alpha val="85880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17"/>
          <p:cNvSpPr/>
          <p:nvPr/>
        </p:nvSpPr>
        <p:spPr>
          <a:xfrm>
            <a:off x="224814" y="1118488"/>
            <a:ext cx="4098014" cy="734290"/>
          </a:xfrm>
          <a:custGeom>
            <a:avLst/>
            <a:gdLst/>
            <a:ahLst/>
            <a:cxnLst/>
            <a:rect l="l" t="t" r="r" b="b"/>
            <a:pathLst>
              <a:path w="5464018" h="979053" extrusionOk="0">
                <a:moveTo>
                  <a:pt x="377714" y="0"/>
                </a:moveTo>
                <a:lnTo>
                  <a:pt x="5464018" y="0"/>
                </a:lnTo>
                <a:lnTo>
                  <a:pt x="5464018" y="79760"/>
                </a:lnTo>
                <a:lnTo>
                  <a:pt x="5464018" y="601347"/>
                </a:lnTo>
                <a:lnTo>
                  <a:pt x="5464018" y="979053"/>
                </a:lnTo>
                <a:lnTo>
                  <a:pt x="5085488" y="979053"/>
                </a:lnTo>
                <a:lnTo>
                  <a:pt x="3423536" y="979053"/>
                </a:lnTo>
                <a:lnTo>
                  <a:pt x="0" y="979053"/>
                </a:lnTo>
                <a:lnTo>
                  <a:pt x="0" y="37689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17"/>
          <p:cNvSpPr/>
          <p:nvPr/>
        </p:nvSpPr>
        <p:spPr>
          <a:xfrm>
            <a:off x="4680347" y="2386253"/>
            <a:ext cx="4297398" cy="536052"/>
          </a:xfrm>
          <a:custGeom>
            <a:avLst/>
            <a:gdLst/>
            <a:ahLst/>
            <a:cxnLst/>
            <a:rect l="l" t="t" r="r" b="b"/>
            <a:pathLst>
              <a:path w="6860679" h="952982" extrusionOk="0">
                <a:moveTo>
                  <a:pt x="474262" y="0"/>
                </a:moveTo>
                <a:lnTo>
                  <a:pt x="6860679" y="0"/>
                </a:lnTo>
                <a:lnTo>
                  <a:pt x="6860679" y="585334"/>
                </a:lnTo>
                <a:lnTo>
                  <a:pt x="6385392" y="952982"/>
                </a:lnTo>
                <a:lnTo>
                  <a:pt x="0" y="952982"/>
                </a:lnTo>
                <a:lnTo>
                  <a:pt x="0" y="366855"/>
                </a:lnTo>
                <a:close/>
              </a:path>
            </a:pathLst>
          </a:custGeom>
          <a:solidFill>
            <a:srgbClr val="EDEEEF">
              <a:alpha val="85880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17"/>
          <p:cNvSpPr/>
          <p:nvPr/>
        </p:nvSpPr>
        <p:spPr>
          <a:xfrm>
            <a:off x="4680347" y="1118489"/>
            <a:ext cx="4297398" cy="536052"/>
          </a:xfrm>
          <a:custGeom>
            <a:avLst/>
            <a:gdLst/>
            <a:ahLst/>
            <a:cxnLst/>
            <a:rect l="l" t="t" r="r" b="b"/>
            <a:pathLst>
              <a:path w="6860679" h="952982" extrusionOk="0">
                <a:moveTo>
                  <a:pt x="474262" y="0"/>
                </a:moveTo>
                <a:lnTo>
                  <a:pt x="6860679" y="0"/>
                </a:lnTo>
                <a:lnTo>
                  <a:pt x="6860679" y="585334"/>
                </a:lnTo>
                <a:lnTo>
                  <a:pt x="6385392" y="952982"/>
                </a:lnTo>
                <a:lnTo>
                  <a:pt x="0" y="952982"/>
                </a:lnTo>
                <a:lnTo>
                  <a:pt x="0" y="366855"/>
                </a:lnTo>
                <a:close/>
              </a:path>
            </a:pathLst>
          </a:custGeom>
          <a:solidFill>
            <a:srgbClr val="EDEEEF">
              <a:alpha val="85880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p17"/>
          <p:cNvSpPr txBox="1"/>
          <p:nvPr/>
        </p:nvSpPr>
        <p:spPr>
          <a:xfrm>
            <a:off x="4702823" y="1232979"/>
            <a:ext cx="513000" cy="4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ru" sz="1800" b="0" i="0" u="none" strike="noStrike" cap="none">
                <a:solidFill>
                  <a:schemeClr val="lt1"/>
                </a:solidFill>
                <a:latin typeface="Tektur Medium"/>
                <a:ea typeface="Tektur Medium"/>
                <a:cs typeface="Tektur Medium"/>
                <a:sym typeface="Tektur Medium"/>
              </a:rPr>
              <a:t>02</a:t>
            </a:r>
            <a:endParaRPr sz="1100"/>
          </a:p>
        </p:txBody>
      </p:sp>
      <p:sp>
        <p:nvSpPr>
          <p:cNvPr id="115" name="Google Shape;115;p17"/>
          <p:cNvSpPr txBox="1"/>
          <p:nvPr/>
        </p:nvSpPr>
        <p:spPr>
          <a:xfrm>
            <a:off x="521550" y="458240"/>
            <a:ext cx="7182900" cy="4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1244D"/>
              </a:buClr>
              <a:buSzPts val="2100"/>
              <a:buFont typeface="Arial"/>
              <a:buNone/>
            </a:pPr>
            <a:r>
              <a:rPr lang="ru" sz="2100" dirty="0" smtClean="0">
                <a:solidFill>
                  <a:srgbClr val="01244D"/>
                </a:solidFill>
                <a:latin typeface="Constantia" panose="02030602050306030303" pitchFamily="18" charset="0"/>
                <a:sym typeface="Tektur"/>
              </a:rPr>
              <a:t>Реальность</a:t>
            </a:r>
            <a:endParaRPr sz="1100" dirty="0">
              <a:latin typeface="Constantia" panose="02030602050306030303" pitchFamily="18" charset="0"/>
            </a:endParaRPr>
          </a:p>
        </p:txBody>
      </p:sp>
      <p:sp>
        <p:nvSpPr>
          <p:cNvPr id="116" name="Google Shape;116;p17"/>
          <p:cNvSpPr txBox="1">
            <a:spLocks noGrp="1"/>
          </p:cNvSpPr>
          <p:nvPr>
            <p:ph type="body" idx="1"/>
          </p:nvPr>
        </p:nvSpPr>
        <p:spPr>
          <a:xfrm>
            <a:off x="716215" y="1271706"/>
            <a:ext cx="3596878" cy="4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1244D"/>
              </a:buClr>
              <a:buSzPts val="1100"/>
              <a:buNone/>
            </a:pPr>
            <a:r>
              <a:rPr lang="ru" sz="1200" b="1" dirty="0" smtClean="0">
                <a:solidFill>
                  <a:schemeClr val="tx1"/>
                </a:solidFill>
                <a:latin typeface="Constantia" panose="02030602050306030303" pitchFamily="18" charset="0"/>
                <a:sym typeface="Montserrat"/>
              </a:rPr>
              <a:t>Общение с заказчиком, постановка задачи</a:t>
            </a:r>
            <a:endParaRPr sz="1200" b="1" dirty="0">
              <a:solidFill>
                <a:schemeClr val="tx1"/>
              </a:solidFill>
              <a:latin typeface="Constantia" panose="02030602050306030303" pitchFamily="18" charset="0"/>
            </a:endParaRPr>
          </a:p>
        </p:txBody>
      </p:sp>
      <p:sp>
        <p:nvSpPr>
          <p:cNvPr id="117" name="Google Shape;117;p17"/>
          <p:cNvSpPr txBox="1"/>
          <p:nvPr/>
        </p:nvSpPr>
        <p:spPr>
          <a:xfrm>
            <a:off x="5171748" y="1197711"/>
            <a:ext cx="3712175" cy="4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lvl="0">
              <a:buClr>
                <a:srgbClr val="01244D"/>
              </a:buClr>
              <a:buSzPts val="1100"/>
            </a:pPr>
            <a:r>
              <a:rPr lang="ru-RU" sz="1200" b="1" dirty="0">
                <a:latin typeface="Constantia" panose="02030602050306030303" pitchFamily="18" charset="0"/>
              </a:rPr>
              <a:t>Реализация функции загрузки кода с помощью </a:t>
            </a:r>
            <a:r>
              <a:rPr lang="ru-RU" sz="1200" b="1" dirty="0" err="1" smtClean="0">
                <a:latin typeface="Constantia" panose="02030602050306030303" pitchFamily="18" charset="0"/>
              </a:rPr>
              <a:t>Markdown</a:t>
            </a:r>
            <a:r>
              <a:rPr lang="ru-RU" sz="1200" b="1" dirty="0" smtClean="0">
                <a:latin typeface="Constantia" panose="02030602050306030303" pitchFamily="18" charset="0"/>
              </a:rPr>
              <a:t> и добавление </a:t>
            </a:r>
            <a:r>
              <a:rPr lang="ru-RU" sz="1200" b="1" dirty="0" err="1" smtClean="0">
                <a:latin typeface="Constantia" panose="02030602050306030303" pitchFamily="18" charset="0"/>
              </a:rPr>
              <a:t>визуала</a:t>
            </a:r>
            <a:endParaRPr sz="1200" dirty="0">
              <a:latin typeface="Constantia" panose="02030602050306030303" pitchFamily="18" charset="0"/>
            </a:endParaRPr>
          </a:p>
        </p:txBody>
      </p:sp>
      <p:sp>
        <p:nvSpPr>
          <p:cNvPr id="118" name="Google Shape;118;p17"/>
          <p:cNvSpPr/>
          <p:nvPr/>
        </p:nvSpPr>
        <p:spPr>
          <a:xfrm>
            <a:off x="4680347" y="1752371"/>
            <a:ext cx="4099256" cy="536052"/>
          </a:xfrm>
          <a:custGeom>
            <a:avLst/>
            <a:gdLst/>
            <a:ahLst/>
            <a:cxnLst/>
            <a:rect l="l" t="t" r="r" b="b"/>
            <a:pathLst>
              <a:path w="6860679" h="952982" extrusionOk="0">
                <a:moveTo>
                  <a:pt x="474262" y="0"/>
                </a:moveTo>
                <a:lnTo>
                  <a:pt x="6860679" y="0"/>
                </a:lnTo>
                <a:lnTo>
                  <a:pt x="6860679" y="585334"/>
                </a:lnTo>
                <a:lnTo>
                  <a:pt x="6385392" y="952982"/>
                </a:lnTo>
                <a:lnTo>
                  <a:pt x="0" y="952982"/>
                </a:lnTo>
                <a:lnTo>
                  <a:pt x="0" y="366855"/>
                </a:lnTo>
                <a:close/>
              </a:path>
            </a:pathLst>
          </a:custGeom>
          <a:solidFill>
            <a:schemeClr val="lt1">
              <a:alpha val="85880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p17"/>
          <p:cNvSpPr txBox="1"/>
          <p:nvPr/>
        </p:nvSpPr>
        <p:spPr>
          <a:xfrm>
            <a:off x="5171749" y="1858449"/>
            <a:ext cx="2916300" cy="3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lvl="0">
              <a:buClr>
                <a:srgbClr val="01244D"/>
              </a:buClr>
              <a:buSzPts val="1100"/>
            </a:pPr>
            <a:r>
              <a:rPr lang="ru-RU" sz="1200" b="1" dirty="0" smtClean="0">
                <a:latin typeface="Constantia" panose="02030602050306030303" pitchFamily="18" charset="0"/>
              </a:rPr>
              <a:t>Неудачная попытка использования регулярных выражений</a:t>
            </a:r>
            <a:endParaRPr sz="1200" b="1" dirty="0">
              <a:latin typeface="Constantia" panose="02030602050306030303" pitchFamily="18" charset="0"/>
            </a:endParaRPr>
          </a:p>
        </p:txBody>
      </p:sp>
      <p:sp>
        <p:nvSpPr>
          <p:cNvPr id="120" name="Google Shape;120;p17"/>
          <p:cNvSpPr txBox="1"/>
          <p:nvPr/>
        </p:nvSpPr>
        <p:spPr>
          <a:xfrm>
            <a:off x="5176403" y="2482379"/>
            <a:ext cx="3801342" cy="2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lvl="0">
              <a:buClr>
                <a:srgbClr val="01244D"/>
              </a:buClr>
              <a:buSzPts val="1100"/>
            </a:pPr>
            <a:r>
              <a:rPr lang="ru-RU" sz="1200" b="1" dirty="0" smtClean="0">
                <a:latin typeface="Constantia" panose="02030602050306030303" pitchFamily="18" charset="0"/>
              </a:rPr>
              <a:t>Разработка функции </a:t>
            </a:r>
            <a:r>
              <a:rPr lang="ru-RU" sz="1200" b="1" dirty="0" err="1" smtClean="0">
                <a:latin typeface="Constantia" panose="02030602050306030303" pitchFamily="18" charset="0"/>
              </a:rPr>
              <a:t>токенизации</a:t>
            </a:r>
            <a:r>
              <a:rPr lang="ru-RU" sz="1200" b="1" dirty="0">
                <a:latin typeface="Constantia" panose="02030602050306030303" pitchFamily="18" charset="0"/>
              </a:rPr>
              <a:t> </a:t>
            </a:r>
            <a:r>
              <a:rPr lang="ru-RU" sz="1200" b="1" dirty="0" smtClean="0">
                <a:latin typeface="Constantia" panose="02030602050306030303" pitchFamily="18" charset="0"/>
              </a:rPr>
              <a:t>и подготовка входных данных к функции поиска</a:t>
            </a:r>
            <a:endParaRPr sz="1200" dirty="0">
              <a:latin typeface="Constantia" panose="02030602050306030303" pitchFamily="18" charset="0"/>
            </a:endParaRPr>
          </a:p>
        </p:txBody>
      </p:sp>
      <p:sp>
        <p:nvSpPr>
          <p:cNvPr id="121" name="Google Shape;121;p17"/>
          <p:cNvSpPr/>
          <p:nvPr/>
        </p:nvSpPr>
        <p:spPr>
          <a:xfrm>
            <a:off x="4680347" y="3020135"/>
            <a:ext cx="4099256" cy="536052"/>
          </a:xfrm>
          <a:custGeom>
            <a:avLst/>
            <a:gdLst/>
            <a:ahLst/>
            <a:cxnLst/>
            <a:rect l="l" t="t" r="r" b="b"/>
            <a:pathLst>
              <a:path w="6860679" h="952982" extrusionOk="0">
                <a:moveTo>
                  <a:pt x="474262" y="0"/>
                </a:moveTo>
                <a:lnTo>
                  <a:pt x="6860679" y="0"/>
                </a:lnTo>
                <a:lnTo>
                  <a:pt x="6860679" y="585334"/>
                </a:lnTo>
                <a:lnTo>
                  <a:pt x="6385392" y="952982"/>
                </a:lnTo>
                <a:lnTo>
                  <a:pt x="0" y="952982"/>
                </a:lnTo>
                <a:lnTo>
                  <a:pt x="0" y="366855"/>
                </a:lnTo>
                <a:close/>
              </a:path>
            </a:pathLst>
          </a:custGeom>
          <a:solidFill>
            <a:schemeClr val="lt1">
              <a:alpha val="85880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p17"/>
          <p:cNvSpPr txBox="1"/>
          <p:nvPr/>
        </p:nvSpPr>
        <p:spPr>
          <a:xfrm>
            <a:off x="5176403" y="3169537"/>
            <a:ext cx="3801342" cy="3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lvl="0">
              <a:buClr>
                <a:srgbClr val="01244D"/>
              </a:buClr>
              <a:buSzPts val="1100"/>
            </a:pPr>
            <a:r>
              <a:rPr lang="ru-RU" sz="1200" b="1" dirty="0" smtClean="0">
                <a:latin typeface="Constantia" panose="02030602050306030303" pitchFamily="18" charset="0"/>
              </a:rPr>
              <a:t>Доработка входных данных к функции поиска</a:t>
            </a:r>
            <a:endParaRPr sz="1200" b="1" dirty="0">
              <a:latin typeface="Constantia" panose="02030602050306030303" pitchFamily="18" charset="0"/>
            </a:endParaRPr>
          </a:p>
        </p:txBody>
      </p:sp>
      <p:sp>
        <p:nvSpPr>
          <p:cNvPr id="124" name="Google Shape;124;p17"/>
          <p:cNvSpPr txBox="1"/>
          <p:nvPr/>
        </p:nvSpPr>
        <p:spPr>
          <a:xfrm>
            <a:off x="5172469" y="3772595"/>
            <a:ext cx="3805275" cy="4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lvl="0">
              <a:buClr>
                <a:srgbClr val="01244D"/>
              </a:buClr>
              <a:buSzPts val="1100"/>
            </a:pPr>
            <a:r>
              <a:rPr lang="ru-RU" sz="1200" b="1" dirty="0" smtClean="0">
                <a:latin typeface="Constantia" panose="02030602050306030303" pitchFamily="18" charset="0"/>
              </a:rPr>
              <a:t>Сделана функция поиска требующая доработки</a:t>
            </a:r>
            <a:endParaRPr sz="1200" dirty="0">
              <a:latin typeface="Constantia" panose="02030602050306030303" pitchFamily="18" charset="0"/>
            </a:endParaRPr>
          </a:p>
        </p:txBody>
      </p:sp>
      <p:sp>
        <p:nvSpPr>
          <p:cNvPr id="125" name="Google Shape;125;p17"/>
          <p:cNvSpPr txBox="1"/>
          <p:nvPr/>
        </p:nvSpPr>
        <p:spPr>
          <a:xfrm>
            <a:off x="264965" y="1248884"/>
            <a:ext cx="513000" cy="4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D0D5DB"/>
              </a:buClr>
              <a:buSzPts val="1800"/>
              <a:buFont typeface="Arial"/>
              <a:buNone/>
            </a:pPr>
            <a:r>
              <a:rPr lang="ru" sz="1800" b="0" i="0" u="none" strike="noStrike" cap="none" dirty="0">
                <a:solidFill>
                  <a:srgbClr val="D0D5DB"/>
                </a:solidFill>
                <a:latin typeface="Tektur Medium"/>
                <a:ea typeface="Tektur Medium"/>
                <a:cs typeface="Tektur Medium"/>
                <a:sym typeface="Tektur Medium"/>
              </a:rPr>
              <a:t>01</a:t>
            </a:r>
            <a:endParaRPr sz="1100" dirty="0"/>
          </a:p>
        </p:txBody>
      </p:sp>
      <p:sp>
        <p:nvSpPr>
          <p:cNvPr id="126" name="Google Shape;126;p17"/>
          <p:cNvSpPr txBox="1"/>
          <p:nvPr/>
        </p:nvSpPr>
        <p:spPr>
          <a:xfrm>
            <a:off x="4702823" y="2544747"/>
            <a:ext cx="513000" cy="4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ru" sz="1800" b="0" i="0" u="none" strike="noStrike" cap="none">
                <a:solidFill>
                  <a:schemeClr val="lt1"/>
                </a:solidFill>
                <a:latin typeface="Tektur Medium"/>
                <a:ea typeface="Tektur Medium"/>
                <a:cs typeface="Tektur Medium"/>
                <a:sym typeface="Tektur Medium"/>
              </a:rPr>
              <a:t>04</a:t>
            </a:r>
            <a:endParaRPr sz="1100"/>
          </a:p>
        </p:txBody>
      </p:sp>
      <p:sp>
        <p:nvSpPr>
          <p:cNvPr id="127" name="Google Shape;127;p17"/>
          <p:cNvSpPr txBox="1"/>
          <p:nvPr/>
        </p:nvSpPr>
        <p:spPr>
          <a:xfrm>
            <a:off x="4702823" y="1896675"/>
            <a:ext cx="513000" cy="4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D0D5DB"/>
              </a:buClr>
              <a:buSzPts val="1800"/>
              <a:buFont typeface="Arial"/>
              <a:buNone/>
            </a:pPr>
            <a:r>
              <a:rPr lang="ru" sz="1800" b="0" i="0" u="none" strike="noStrike" cap="none">
                <a:solidFill>
                  <a:srgbClr val="D0D5DB"/>
                </a:solidFill>
                <a:latin typeface="Tektur Medium"/>
                <a:ea typeface="Tektur Medium"/>
                <a:cs typeface="Tektur Medium"/>
                <a:sym typeface="Tektur Medium"/>
              </a:rPr>
              <a:t>03</a:t>
            </a:r>
            <a:endParaRPr sz="1100"/>
          </a:p>
        </p:txBody>
      </p:sp>
      <p:sp>
        <p:nvSpPr>
          <p:cNvPr id="128" name="Google Shape;128;p17"/>
          <p:cNvSpPr txBox="1"/>
          <p:nvPr/>
        </p:nvSpPr>
        <p:spPr>
          <a:xfrm>
            <a:off x="4702823" y="3153830"/>
            <a:ext cx="513000" cy="4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D0D5DB"/>
              </a:buClr>
              <a:buSzPts val="1800"/>
              <a:buFont typeface="Arial"/>
              <a:buNone/>
            </a:pPr>
            <a:r>
              <a:rPr lang="ru" sz="1800" b="0" i="0" u="none" strike="noStrike" cap="none">
                <a:solidFill>
                  <a:srgbClr val="D0D5DB"/>
                </a:solidFill>
                <a:latin typeface="Tektur Medium"/>
                <a:ea typeface="Tektur Medium"/>
                <a:cs typeface="Tektur Medium"/>
                <a:sym typeface="Tektur Medium"/>
              </a:rPr>
              <a:t>05</a:t>
            </a:r>
            <a:endParaRPr sz="1100"/>
          </a:p>
        </p:txBody>
      </p:sp>
      <p:sp>
        <p:nvSpPr>
          <p:cNvPr id="129" name="Google Shape;129;p17"/>
          <p:cNvSpPr txBox="1"/>
          <p:nvPr/>
        </p:nvSpPr>
        <p:spPr>
          <a:xfrm>
            <a:off x="4702823" y="3784412"/>
            <a:ext cx="513000" cy="4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D0D5DB"/>
              </a:buClr>
              <a:buSzPts val="1800"/>
              <a:buFont typeface="Arial"/>
              <a:buNone/>
            </a:pPr>
            <a:r>
              <a:rPr lang="ru" sz="1800" b="0" i="0" u="none" strike="noStrike" cap="none">
                <a:solidFill>
                  <a:srgbClr val="D0D5DB"/>
                </a:solidFill>
                <a:latin typeface="Tektur Medium"/>
                <a:ea typeface="Tektur Medium"/>
                <a:cs typeface="Tektur Medium"/>
                <a:sym typeface="Tektur Medium"/>
              </a:rPr>
              <a:t>06</a:t>
            </a:r>
            <a:endParaRPr sz="1100"/>
          </a:p>
        </p:txBody>
      </p:sp>
      <p:pic>
        <p:nvPicPr>
          <p:cNvPr id="130" name="Google Shape;130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4814" y="1849212"/>
            <a:ext cx="4095349" cy="234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390480" y="371381"/>
            <a:ext cx="654749" cy="201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217415" y="371381"/>
            <a:ext cx="666508" cy="20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577115" y="370642"/>
            <a:ext cx="641179" cy="2071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124702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/>
          <p:nvPr/>
        </p:nvSpPr>
        <p:spPr>
          <a:xfrm>
            <a:off x="224814" y="1118488"/>
            <a:ext cx="4098014" cy="734290"/>
          </a:xfrm>
          <a:custGeom>
            <a:avLst/>
            <a:gdLst/>
            <a:ahLst/>
            <a:cxnLst/>
            <a:rect l="l" t="t" r="r" b="b"/>
            <a:pathLst>
              <a:path w="5464018" h="979053" extrusionOk="0">
                <a:moveTo>
                  <a:pt x="377714" y="0"/>
                </a:moveTo>
                <a:lnTo>
                  <a:pt x="5464018" y="0"/>
                </a:lnTo>
                <a:lnTo>
                  <a:pt x="5464018" y="79760"/>
                </a:lnTo>
                <a:lnTo>
                  <a:pt x="5464018" y="601347"/>
                </a:lnTo>
                <a:lnTo>
                  <a:pt x="5464018" y="979053"/>
                </a:lnTo>
                <a:lnTo>
                  <a:pt x="5085488" y="979053"/>
                </a:lnTo>
                <a:lnTo>
                  <a:pt x="3423536" y="979053"/>
                </a:lnTo>
                <a:lnTo>
                  <a:pt x="0" y="979053"/>
                </a:lnTo>
                <a:lnTo>
                  <a:pt x="0" y="37689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17"/>
          <p:cNvSpPr/>
          <p:nvPr/>
        </p:nvSpPr>
        <p:spPr>
          <a:xfrm>
            <a:off x="224814" y="3836208"/>
            <a:ext cx="4297398" cy="911052"/>
          </a:xfrm>
          <a:custGeom>
            <a:avLst/>
            <a:gdLst/>
            <a:ahLst/>
            <a:cxnLst/>
            <a:rect l="l" t="t" r="r" b="b"/>
            <a:pathLst>
              <a:path w="6860679" h="952982" extrusionOk="0">
                <a:moveTo>
                  <a:pt x="474262" y="0"/>
                </a:moveTo>
                <a:lnTo>
                  <a:pt x="6860679" y="0"/>
                </a:lnTo>
                <a:lnTo>
                  <a:pt x="6860679" y="585334"/>
                </a:lnTo>
                <a:lnTo>
                  <a:pt x="6385392" y="952982"/>
                </a:lnTo>
                <a:lnTo>
                  <a:pt x="0" y="952982"/>
                </a:lnTo>
                <a:lnTo>
                  <a:pt x="0" y="366855"/>
                </a:lnTo>
                <a:close/>
              </a:path>
            </a:pathLst>
          </a:custGeom>
          <a:solidFill>
            <a:srgbClr val="EDEEEF">
              <a:alpha val="85880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17"/>
          <p:cNvSpPr/>
          <p:nvPr/>
        </p:nvSpPr>
        <p:spPr>
          <a:xfrm>
            <a:off x="125122" y="2256211"/>
            <a:ext cx="4297398" cy="536052"/>
          </a:xfrm>
          <a:custGeom>
            <a:avLst/>
            <a:gdLst/>
            <a:ahLst/>
            <a:cxnLst/>
            <a:rect l="l" t="t" r="r" b="b"/>
            <a:pathLst>
              <a:path w="6860679" h="952982" extrusionOk="0">
                <a:moveTo>
                  <a:pt x="474262" y="0"/>
                </a:moveTo>
                <a:lnTo>
                  <a:pt x="6860679" y="0"/>
                </a:lnTo>
                <a:lnTo>
                  <a:pt x="6860679" y="585334"/>
                </a:lnTo>
                <a:lnTo>
                  <a:pt x="6385392" y="952982"/>
                </a:lnTo>
                <a:lnTo>
                  <a:pt x="0" y="952982"/>
                </a:lnTo>
                <a:lnTo>
                  <a:pt x="0" y="366855"/>
                </a:lnTo>
                <a:close/>
              </a:path>
            </a:pathLst>
          </a:custGeom>
          <a:solidFill>
            <a:srgbClr val="EDEEEF">
              <a:alpha val="85880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p17"/>
          <p:cNvSpPr txBox="1"/>
          <p:nvPr/>
        </p:nvSpPr>
        <p:spPr>
          <a:xfrm>
            <a:off x="264965" y="2341966"/>
            <a:ext cx="513000" cy="4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ru" sz="1800" b="0" i="0" u="none" strike="noStrike" cap="none" dirty="0">
                <a:solidFill>
                  <a:schemeClr val="lt1"/>
                </a:solidFill>
                <a:latin typeface="Tektur Medium"/>
                <a:ea typeface="Tektur Medium"/>
                <a:cs typeface="Tektur Medium"/>
                <a:sym typeface="Tektur Medium"/>
              </a:rPr>
              <a:t>02</a:t>
            </a:r>
            <a:endParaRPr sz="1100" dirty="0"/>
          </a:p>
        </p:txBody>
      </p:sp>
      <p:sp>
        <p:nvSpPr>
          <p:cNvPr id="115" name="Google Shape;115;p17"/>
          <p:cNvSpPr txBox="1"/>
          <p:nvPr/>
        </p:nvSpPr>
        <p:spPr>
          <a:xfrm>
            <a:off x="521550" y="458240"/>
            <a:ext cx="7182900" cy="4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1244D"/>
              </a:buClr>
              <a:buSzPts val="2100"/>
              <a:buFont typeface="Arial"/>
              <a:buNone/>
            </a:pPr>
            <a:r>
              <a:rPr lang="ru" sz="2100" dirty="0" smtClean="0">
                <a:solidFill>
                  <a:srgbClr val="01244D"/>
                </a:solidFill>
                <a:latin typeface="Constantia" panose="02030602050306030303" pitchFamily="18" charset="0"/>
                <a:sym typeface="Tektur"/>
              </a:rPr>
              <a:t>В чем профит?</a:t>
            </a:r>
            <a:endParaRPr sz="1100" dirty="0">
              <a:latin typeface="Constantia" panose="02030602050306030303" pitchFamily="18" charset="0"/>
            </a:endParaRPr>
          </a:p>
        </p:txBody>
      </p:sp>
      <p:sp>
        <p:nvSpPr>
          <p:cNvPr id="116" name="Google Shape;116;p17"/>
          <p:cNvSpPr txBox="1">
            <a:spLocks noGrp="1"/>
          </p:cNvSpPr>
          <p:nvPr>
            <p:ph type="body" idx="1"/>
          </p:nvPr>
        </p:nvSpPr>
        <p:spPr>
          <a:xfrm>
            <a:off x="716215" y="1271705"/>
            <a:ext cx="3596878" cy="900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>
              <a:spcBef>
                <a:spcPts val="0"/>
              </a:spcBef>
              <a:buClr>
                <a:srgbClr val="01244D"/>
              </a:buClr>
              <a:buSzPts val="1100"/>
              <a:buNone/>
            </a:pPr>
            <a:r>
              <a:rPr lang="ru-RU" sz="1200" b="1" dirty="0">
                <a:latin typeface="Constantia" panose="02030602050306030303" pitchFamily="18" charset="0"/>
              </a:rPr>
              <a:t>Автоматизация интеграции – избавляет программистов от необходимости вручную копировать файлы и модули в основной проект.</a:t>
            </a:r>
            <a:endParaRPr sz="1200" b="1" dirty="0">
              <a:latin typeface="Constantia" panose="02030602050306030303" pitchFamily="18" charset="0"/>
            </a:endParaRPr>
          </a:p>
        </p:txBody>
      </p:sp>
      <p:sp>
        <p:nvSpPr>
          <p:cNvPr id="117" name="Google Shape;117;p17"/>
          <p:cNvSpPr txBox="1"/>
          <p:nvPr/>
        </p:nvSpPr>
        <p:spPr>
          <a:xfrm>
            <a:off x="703768" y="2298466"/>
            <a:ext cx="3712175" cy="4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lvl="0">
              <a:buClr>
                <a:srgbClr val="01244D"/>
              </a:buClr>
              <a:buSzPts val="1100"/>
            </a:pPr>
            <a:r>
              <a:rPr lang="ru-RU" sz="1200" b="1" dirty="0">
                <a:latin typeface="Constantia" panose="02030602050306030303" pitchFamily="18" charset="0"/>
              </a:rPr>
              <a:t>Ускорение разработки – новые функции быстрее попадают в рабочую версию проекта.</a:t>
            </a:r>
            <a:endParaRPr sz="1200" b="1" dirty="0">
              <a:latin typeface="Constantia" panose="02030602050306030303" pitchFamily="18" charset="0"/>
            </a:endParaRPr>
          </a:p>
        </p:txBody>
      </p:sp>
      <p:sp>
        <p:nvSpPr>
          <p:cNvPr id="118" name="Google Shape;118;p17"/>
          <p:cNvSpPr/>
          <p:nvPr/>
        </p:nvSpPr>
        <p:spPr>
          <a:xfrm>
            <a:off x="264965" y="2868462"/>
            <a:ext cx="4099256" cy="536052"/>
          </a:xfrm>
          <a:custGeom>
            <a:avLst/>
            <a:gdLst/>
            <a:ahLst/>
            <a:cxnLst/>
            <a:rect l="l" t="t" r="r" b="b"/>
            <a:pathLst>
              <a:path w="6860679" h="952982" extrusionOk="0">
                <a:moveTo>
                  <a:pt x="474262" y="0"/>
                </a:moveTo>
                <a:lnTo>
                  <a:pt x="6860679" y="0"/>
                </a:lnTo>
                <a:lnTo>
                  <a:pt x="6860679" y="585334"/>
                </a:lnTo>
                <a:lnTo>
                  <a:pt x="6385392" y="952982"/>
                </a:lnTo>
                <a:lnTo>
                  <a:pt x="0" y="952982"/>
                </a:lnTo>
                <a:lnTo>
                  <a:pt x="0" y="366855"/>
                </a:lnTo>
                <a:close/>
              </a:path>
            </a:pathLst>
          </a:custGeom>
          <a:solidFill>
            <a:schemeClr val="lt1">
              <a:alpha val="85880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p17"/>
          <p:cNvSpPr txBox="1"/>
          <p:nvPr/>
        </p:nvSpPr>
        <p:spPr>
          <a:xfrm>
            <a:off x="756366" y="2974540"/>
            <a:ext cx="3566461" cy="3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lvl="0">
              <a:buClr>
                <a:srgbClr val="01244D"/>
              </a:buClr>
              <a:buSzPts val="1100"/>
            </a:pPr>
            <a:r>
              <a:rPr lang="ru-RU" sz="1200" b="1" dirty="0">
                <a:latin typeface="Constantia" panose="02030602050306030303" pitchFamily="18" charset="0"/>
              </a:rPr>
              <a:t>Минимизация ошибок – снижает риск человеческого фактора при переносе кода, например, потери зависимостей или конфликтов </a:t>
            </a:r>
            <a:r>
              <a:rPr lang="ru-RU" sz="1200" b="1" dirty="0" smtClean="0">
                <a:latin typeface="Constantia" panose="02030602050306030303" pitchFamily="18" charset="0"/>
              </a:rPr>
              <a:t>версий.</a:t>
            </a:r>
            <a:endParaRPr sz="1200" b="1" dirty="0">
              <a:latin typeface="Constantia" panose="02030602050306030303" pitchFamily="18" charset="0"/>
            </a:endParaRPr>
          </a:p>
        </p:txBody>
      </p:sp>
      <p:sp>
        <p:nvSpPr>
          <p:cNvPr id="120" name="Google Shape;120;p17"/>
          <p:cNvSpPr txBox="1"/>
          <p:nvPr/>
        </p:nvSpPr>
        <p:spPr>
          <a:xfrm>
            <a:off x="720870" y="3932334"/>
            <a:ext cx="3801342" cy="2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lvl="0">
              <a:buClr>
                <a:srgbClr val="01244D"/>
              </a:buClr>
              <a:buSzPts val="1100"/>
            </a:pPr>
            <a:r>
              <a:rPr lang="ru-RU" sz="1200" b="1" dirty="0">
                <a:latin typeface="Constantia" panose="02030602050306030303" pitchFamily="18" charset="0"/>
              </a:rPr>
              <a:t>Снижение времени на код-</a:t>
            </a:r>
            <a:r>
              <a:rPr lang="ru-RU" sz="1200" b="1" dirty="0" err="1">
                <a:latin typeface="Constantia" panose="02030602050306030303" pitchFamily="18" charset="0"/>
              </a:rPr>
              <a:t>ревью</a:t>
            </a:r>
            <a:r>
              <a:rPr lang="ru-RU" sz="1200" b="1" dirty="0">
                <a:latin typeface="Constantia" panose="02030602050306030303" pitchFamily="18" charset="0"/>
              </a:rPr>
              <a:t> – автоматизированное объединение кода позволяет фокусироваться на логике, а не на рутине.</a:t>
            </a:r>
            <a:endParaRPr sz="1200" b="1" dirty="0">
              <a:latin typeface="Constantia" panose="02030602050306030303" pitchFamily="18" charset="0"/>
            </a:endParaRPr>
          </a:p>
        </p:txBody>
      </p:sp>
      <p:sp>
        <p:nvSpPr>
          <p:cNvPr id="125" name="Google Shape;125;p17"/>
          <p:cNvSpPr txBox="1"/>
          <p:nvPr/>
        </p:nvSpPr>
        <p:spPr>
          <a:xfrm>
            <a:off x="264965" y="1248884"/>
            <a:ext cx="513000" cy="4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D0D5DB"/>
              </a:buClr>
              <a:buSzPts val="1800"/>
              <a:buFont typeface="Arial"/>
              <a:buNone/>
            </a:pPr>
            <a:r>
              <a:rPr lang="ru" sz="1800" b="0" i="0" u="none" strike="noStrike" cap="none" dirty="0">
                <a:solidFill>
                  <a:srgbClr val="D0D5DB"/>
                </a:solidFill>
                <a:latin typeface="Tektur Medium"/>
                <a:ea typeface="Tektur Medium"/>
                <a:cs typeface="Tektur Medium"/>
                <a:sym typeface="Tektur Medium"/>
              </a:rPr>
              <a:t>01</a:t>
            </a:r>
            <a:endParaRPr sz="1100" dirty="0"/>
          </a:p>
        </p:txBody>
      </p:sp>
      <p:sp>
        <p:nvSpPr>
          <p:cNvPr id="126" name="Google Shape;126;p17"/>
          <p:cNvSpPr txBox="1"/>
          <p:nvPr/>
        </p:nvSpPr>
        <p:spPr>
          <a:xfrm>
            <a:off x="247290" y="3994702"/>
            <a:ext cx="513000" cy="4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ru" sz="1800" b="0" i="0" u="none" strike="noStrike" cap="none">
                <a:solidFill>
                  <a:schemeClr val="lt1"/>
                </a:solidFill>
                <a:latin typeface="Tektur Medium"/>
                <a:ea typeface="Tektur Medium"/>
                <a:cs typeface="Tektur Medium"/>
                <a:sym typeface="Tektur Medium"/>
              </a:rPr>
              <a:t>04</a:t>
            </a:r>
            <a:endParaRPr sz="1100"/>
          </a:p>
        </p:txBody>
      </p:sp>
      <p:sp>
        <p:nvSpPr>
          <p:cNvPr id="127" name="Google Shape;127;p17"/>
          <p:cNvSpPr txBox="1"/>
          <p:nvPr/>
        </p:nvSpPr>
        <p:spPr>
          <a:xfrm>
            <a:off x="287441" y="3012766"/>
            <a:ext cx="513000" cy="4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D0D5DB"/>
              </a:buClr>
              <a:buSzPts val="1800"/>
              <a:buFont typeface="Arial"/>
              <a:buNone/>
            </a:pPr>
            <a:r>
              <a:rPr lang="ru" sz="1800" b="0" i="0" u="none" strike="noStrike" cap="none">
                <a:solidFill>
                  <a:srgbClr val="D0D5DB"/>
                </a:solidFill>
                <a:latin typeface="Tektur Medium"/>
                <a:ea typeface="Tektur Medium"/>
                <a:cs typeface="Tektur Medium"/>
                <a:sym typeface="Tektur Medium"/>
              </a:rPr>
              <a:t>03</a:t>
            </a:r>
            <a:endParaRPr sz="1100"/>
          </a:p>
        </p:txBody>
      </p:sp>
      <p:pic>
        <p:nvPicPr>
          <p:cNvPr id="131" name="Google Shape;131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90480" y="371381"/>
            <a:ext cx="654749" cy="201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217415" y="371381"/>
            <a:ext cx="666508" cy="20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577115" y="370642"/>
            <a:ext cx="641179" cy="207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2055" y="1451384"/>
            <a:ext cx="4368318" cy="2457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5215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7"/>
          <p:cNvSpPr txBox="1"/>
          <p:nvPr/>
        </p:nvSpPr>
        <p:spPr>
          <a:xfrm>
            <a:off x="521550" y="458240"/>
            <a:ext cx="7182900" cy="4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1244D"/>
              </a:buClr>
              <a:buSzPts val="2100"/>
              <a:buFont typeface="Arial"/>
              <a:buNone/>
            </a:pPr>
            <a:r>
              <a:rPr lang="ru" sz="2100" dirty="0" smtClean="0">
                <a:solidFill>
                  <a:srgbClr val="01244D"/>
                </a:solidFill>
                <a:latin typeface="Constantia" panose="02030602050306030303" pitchFamily="18" charset="0"/>
                <a:sym typeface="Tektur"/>
              </a:rPr>
              <a:t>А как же </a:t>
            </a:r>
            <a:r>
              <a:rPr lang="en-US" sz="2100" dirty="0" err="1" smtClean="0">
                <a:solidFill>
                  <a:srgbClr val="01244D"/>
                </a:solidFill>
                <a:latin typeface="Constantia" panose="02030602050306030303" pitchFamily="18" charset="0"/>
                <a:sym typeface="Tektur"/>
              </a:rPr>
              <a:t>Git</a:t>
            </a:r>
            <a:r>
              <a:rPr lang="ru-RU" sz="2100" dirty="0">
                <a:solidFill>
                  <a:srgbClr val="01244D"/>
                </a:solidFill>
                <a:latin typeface="Constantia" panose="02030602050306030303" pitchFamily="18" charset="0"/>
                <a:sym typeface="Tektur"/>
              </a:rPr>
              <a:t>?</a:t>
            </a:r>
            <a:endParaRPr sz="1100" dirty="0">
              <a:latin typeface="Constantia" panose="02030602050306030303" pitchFamily="18" charset="0"/>
            </a:endParaRPr>
          </a:p>
        </p:txBody>
      </p:sp>
      <p:pic>
        <p:nvPicPr>
          <p:cNvPr id="131" name="Google Shape;131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90480" y="371381"/>
            <a:ext cx="654749" cy="201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217415" y="371381"/>
            <a:ext cx="666508" cy="20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577115" y="370642"/>
            <a:ext cx="641179" cy="207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4619" y="1485633"/>
            <a:ext cx="3586170" cy="2220539"/>
          </a:xfrm>
          <a:prstGeom prst="rect">
            <a:avLst/>
          </a:prstGeom>
        </p:spPr>
      </p:pic>
      <p:sp>
        <p:nvSpPr>
          <p:cNvPr id="5" name="Текст 4"/>
          <p:cNvSpPr>
            <a:spLocks noGrp="1"/>
          </p:cNvSpPr>
          <p:nvPr>
            <p:ph type="body" idx="1"/>
          </p:nvPr>
        </p:nvSpPr>
        <p:spPr>
          <a:xfrm>
            <a:off x="365760" y="1253491"/>
            <a:ext cx="4244340" cy="3394500"/>
          </a:xfrm>
        </p:spPr>
        <p:txBody>
          <a:bodyPr/>
          <a:lstStyle/>
          <a:p>
            <a:pPr marL="139700" indent="0">
              <a:buNone/>
            </a:pPr>
            <a:r>
              <a:rPr lang="ru-RU" b="1" dirty="0" err="1">
                <a:latin typeface="Constantia" panose="02030602050306030303" pitchFamily="18" charset="0"/>
              </a:rPr>
              <a:t>Git</a:t>
            </a:r>
            <a:r>
              <a:rPr lang="ru-RU" b="1" dirty="0">
                <a:latin typeface="Constantia" panose="02030602050306030303" pitchFamily="18" charset="0"/>
              </a:rPr>
              <a:t> – мощная система контроля версий, но он не предназначен для автоматического интегрирования кода без участия разработчика. Вот ключевые проблемы, которые мешают использовать </a:t>
            </a:r>
            <a:r>
              <a:rPr lang="ru-RU" b="1" dirty="0" err="1">
                <a:latin typeface="Constantia" panose="02030602050306030303" pitchFamily="18" charset="0"/>
              </a:rPr>
              <a:t>Git</a:t>
            </a:r>
            <a:r>
              <a:rPr lang="ru-RU" b="1" dirty="0">
                <a:latin typeface="Constantia" panose="02030602050306030303" pitchFamily="18" charset="0"/>
              </a:rPr>
              <a:t> в таком сценарии:</a:t>
            </a:r>
          </a:p>
        </p:txBody>
      </p:sp>
    </p:spTree>
    <p:extLst>
      <p:ext uri="{BB962C8B-B14F-4D97-AF65-F5344CB8AC3E}">
        <p14:creationId xmlns:p14="http://schemas.microsoft.com/office/powerpoint/2010/main" val="28164625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/>
          <p:nvPr/>
        </p:nvSpPr>
        <p:spPr>
          <a:xfrm>
            <a:off x="224814" y="1118488"/>
            <a:ext cx="4098014" cy="734290"/>
          </a:xfrm>
          <a:custGeom>
            <a:avLst/>
            <a:gdLst/>
            <a:ahLst/>
            <a:cxnLst/>
            <a:rect l="l" t="t" r="r" b="b"/>
            <a:pathLst>
              <a:path w="5464018" h="979053" extrusionOk="0">
                <a:moveTo>
                  <a:pt x="377714" y="0"/>
                </a:moveTo>
                <a:lnTo>
                  <a:pt x="5464018" y="0"/>
                </a:lnTo>
                <a:lnTo>
                  <a:pt x="5464018" y="79760"/>
                </a:lnTo>
                <a:lnTo>
                  <a:pt x="5464018" y="601347"/>
                </a:lnTo>
                <a:lnTo>
                  <a:pt x="5464018" y="979053"/>
                </a:lnTo>
                <a:lnTo>
                  <a:pt x="5085488" y="979053"/>
                </a:lnTo>
                <a:lnTo>
                  <a:pt x="3423536" y="979053"/>
                </a:lnTo>
                <a:lnTo>
                  <a:pt x="0" y="979053"/>
                </a:lnTo>
                <a:lnTo>
                  <a:pt x="0" y="37689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17"/>
          <p:cNvSpPr/>
          <p:nvPr/>
        </p:nvSpPr>
        <p:spPr>
          <a:xfrm>
            <a:off x="224814" y="2381376"/>
            <a:ext cx="4297398" cy="1657223"/>
          </a:xfrm>
          <a:custGeom>
            <a:avLst/>
            <a:gdLst/>
            <a:ahLst/>
            <a:cxnLst/>
            <a:rect l="l" t="t" r="r" b="b"/>
            <a:pathLst>
              <a:path w="6860679" h="952982" extrusionOk="0">
                <a:moveTo>
                  <a:pt x="474262" y="0"/>
                </a:moveTo>
                <a:lnTo>
                  <a:pt x="6860679" y="0"/>
                </a:lnTo>
                <a:lnTo>
                  <a:pt x="6860679" y="585334"/>
                </a:lnTo>
                <a:lnTo>
                  <a:pt x="6385392" y="952982"/>
                </a:lnTo>
                <a:lnTo>
                  <a:pt x="0" y="952982"/>
                </a:lnTo>
                <a:lnTo>
                  <a:pt x="0" y="366855"/>
                </a:lnTo>
                <a:close/>
              </a:path>
            </a:pathLst>
          </a:custGeom>
          <a:solidFill>
            <a:srgbClr val="EDEEEF">
              <a:alpha val="85880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p17"/>
          <p:cNvSpPr txBox="1"/>
          <p:nvPr/>
        </p:nvSpPr>
        <p:spPr>
          <a:xfrm>
            <a:off x="264965" y="2751064"/>
            <a:ext cx="513000" cy="4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ru" sz="1800" b="0" i="0" u="none" strike="noStrike" cap="none" dirty="0">
                <a:solidFill>
                  <a:schemeClr val="lt1"/>
                </a:solidFill>
                <a:latin typeface="Tektur Medium"/>
                <a:ea typeface="Tektur Medium"/>
                <a:cs typeface="Tektur Medium"/>
                <a:sym typeface="Tektur Medium"/>
              </a:rPr>
              <a:t>02</a:t>
            </a:r>
            <a:endParaRPr sz="1100" dirty="0"/>
          </a:p>
        </p:txBody>
      </p:sp>
      <p:sp>
        <p:nvSpPr>
          <p:cNvPr id="115" name="Google Shape;115;p17"/>
          <p:cNvSpPr txBox="1"/>
          <p:nvPr/>
        </p:nvSpPr>
        <p:spPr>
          <a:xfrm>
            <a:off x="521550" y="458240"/>
            <a:ext cx="7182900" cy="4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lvl="0">
              <a:buClr>
                <a:srgbClr val="01244D"/>
              </a:buClr>
              <a:buSzPts val="2100"/>
            </a:pPr>
            <a:r>
              <a:rPr lang="en-US" sz="2100" dirty="0" err="1" smtClean="0">
                <a:solidFill>
                  <a:srgbClr val="01244D"/>
                </a:solidFill>
                <a:latin typeface="Constantia" panose="02030602050306030303" pitchFamily="18" charset="0"/>
                <a:sym typeface="Tektur"/>
              </a:rPr>
              <a:t>Git</a:t>
            </a:r>
            <a:r>
              <a:rPr lang="en-US" sz="2100" dirty="0" smtClean="0">
                <a:solidFill>
                  <a:srgbClr val="01244D"/>
                </a:solidFill>
                <a:latin typeface="Constantia" panose="02030602050306030303" pitchFamily="18" charset="0"/>
                <a:sym typeface="Tektur"/>
              </a:rPr>
              <a:t> </a:t>
            </a:r>
            <a:r>
              <a:rPr lang="ru-RU" sz="2100" dirty="0" smtClean="0">
                <a:solidFill>
                  <a:srgbClr val="01244D"/>
                </a:solidFill>
                <a:latin typeface="Constantia" panose="02030602050306030303" pitchFamily="18" charset="0"/>
                <a:sym typeface="Tektur"/>
              </a:rPr>
              <a:t>конфликты</a:t>
            </a:r>
            <a:endParaRPr lang="en-US" sz="2100" dirty="0">
              <a:latin typeface="Constantia" panose="02030602050306030303" pitchFamily="18" charset="0"/>
            </a:endParaRPr>
          </a:p>
        </p:txBody>
      </p:sp>
      <p:sp>
        <p:nvSpPr>
          <p:cNvPr id="116" name="Google Shape;116;p17"/>
          <p:cNvSpPr txBox="1">
            <a:spLocks noGrp="1"/>
          </p:cNvSpPr>
          <p:nvPr>
            <p:ph type="body" idx="1"/>
          </p:nvPr>
        </p:nvSpPr>
        <p:spPr>
          <a:xfrm>
            <a:off x="706543" y="1079521"/>
            <a:ext cx="3646764" cy="900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139700" indent="0">
              <a:buNone/>
            </a:pPr>
            <a:r>
              <a:rPr lang="ru-RU" sz="1200" b="1" dirty="0" err="1">
                <a:latin typeface="Constantia" panose="02030602050306030303" pitchFamily="18" charset="0"/>
              </a:rPr>
              <a:t>Git</a:t>
            </a:r>
            <a:r>
              <a:rPr lang="ru-RU" sz="1200" b="1" dirty="0">
                <a:latin typeface="Constantia" panose="02030602050306030303" pitchFamily="18" charset="0"/>
              </a:rPr>
              <a:t> просто объединяет файлы, не анализируя, ломает ли новый код работу системы. В результате возможны:</a:t>
            </a:r>
          </a:p>
          <a:p>
            <a:pPr marL="139700" indent="0">
              <a:buNone/>
            </a:pPr>
            <a:r>
              <a:rPr lang="ru-RU" sz="1200" b="1" dirty="0">
                <a:latin typeface="Constantia" panose="02030602050306030303" pitchFamily="18" charset="0"/>
              </a:rPr>
              <a:t>Ошибки компиляции.</a:t>
            </a:r>
          </a:p>
          <a:p>
            <a:pPr marL="139700" indent="0">
              <a:buNone/>
            </a:pPr>
            <a:r>
              <a:rPr lang="ru-RU" sz="1200" b="1" dirty="0">
                <a:latin typeface="Constantia" panose="02030602050306030303" pitchFamily="18" charset="0"/>
              </a:rPr>
              <a:t>Нарушение зависимостей.</a:t>
            </a:r>
          </a:p>
          <a:p>
            <a:pPr marL="0" lvl="0" indent="0">
              <a:spcBef>
                <a:spcPts val="0"/>
              </a:spcBef>
              <a:buClr>
                <a:srgbClr val="01244D"/>
              </a:buClr>
              <a:buSzPts val="1100"/>
              <a:buNone/>
            </a:pPr>
            <a:endParaRPr sz="1200" b="1" dirty="0">
              <a:latin typeface="Constantia" panose="02030602050306030303" pitchFamily="18" charset="0"/>
            </a:endParaRPr>
          </a:p>
        </p:txBody>
      </p:sp>
      <p:sp>
        <p:nvSpPr>
          <p:cNvPr id="117" name="Google Shape;117;p17"/>
          <p:cNvSpPr txBox="1"/>
          <p:nvPr/>
        </p:nvSpPr>
        <p:spPr>
          <a:xfrm>
            <a:off x="850188" y="2449550"/>
            <a:ext cx="3712175" cy="4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r>
              <a:rPr lang="ru-RU" sz="1200" b="1" dirty="0" err="1">
                <a:latin typeface="Constantia" panose="02030602050306030303" pitchFamily="18" charset="0"/>
              </a:rPr>
              <a:t>Git</a:t>
            </a:r>
            <a:r>
              <a:rPr lang="ru-RU" sz="1200" b="1" dirty="0">
                <a:latin typeface="Constantia" panose="02030602050306030303" pitchFamily="18" charset="0"/>
              </a:rPr>
              <a:t> предлагает ручное разрешение конфликтов, но:</a:t>
            </a:r>
          </a:p>
          <a:p>
            <a:r>
              <a:rPr lang="ru-RU" sz="1200" b="1" dirty="0">
                <a:latin typeface="Constantia" panose="02030602050306030303" pitchFamily="18" charset="0"/>
              </a:rPr>
              <a:t>Это медленный процесс, требующий вмешательства разработчика.</a:t>
            </a:r>
          </a:p>
          <a:p>
            <a:r>
              <a:rPr lang="ru-RU" sz="1200" b="1" dirty="0">
                <a:latin typeface="Constantia" panose="02030602050306030303" pitchFamily="18" charset="0"/>
              </a:rPr>
              <a:t>В больших командах могут возникать десятки конфликтов ежедневно.</a:t>
            </a:r>
          </a:p>
          <a:p>
            <a:r>
              <a:rPr lang="ru-RU" sz="1200" b="1" dirty="0" err="1">
                <a:latin typeface="Constantia" panose="02030602050306030303" pitchFamily="18" charset="0"/>
              </a:rPr>
              <a:t>Git</a:t>
            </a:r>
            <a:r>
              <a:rPr lang="ru-RU" sz="1200" b="1" dirty="0">
                <a:latin typeface="Constantia" panose="02030602050306030303" pitchFamily="18" charset="0"/>
              </a:rPr>
              <a:t> не проверяет логику изменений – можно легко сломать функционал.</a:t>
            </a:r>
          </a:p>
        </p:txBody>
      </p:sp>
      <p:sp>
        <p:nvSpPr>
          <p:cNvPr id="125" name="Google Shape;125;p17"/>
          <p:cNvSpPr txBox="1"/>
          <p:nvPr/>
        </p:nvSpPr>
        <p:spPr>
          <a:xfrm>
            <a:off x="264965" y="1248884"/>
            <a:ext cx="513000" cy="4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D0D5DB"/>
              </a:buClr>
              <a:buSzPts val="1800"/>
              <a:buFont typeface="Arial"/>
              <a:buNone/>
            </a:pPr>
            <a:r>
              <a:rPr lang="ru" sz="1800" b="0" i="0" u="none" strike="noStrike" cap="none" dirty="0">
                <a:solidFill>
                  <a:srgbClr val="D0D5DB"/>
                </a:solidFill>
                <a:latin typeface="Tektur Medium"/>
                <a:ea typeface="Tektur Medium"/>
                <a:cs typeface="Tektur Medium"/>
                <a:sym typeface="Tektur Medium"/>
              </a:rPr>
              <a:t>01</a:t>
            </a:r>
            <a:endParaRPr sz="1100" dirty="0"/>
          </a:p>
        </p:txBody>
      </p:sp>
      <p:pic>
        <p:nvPicPr>
          <p:cNvPr id="131" name="Google Shape;131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90480" y="371381"/>
            <a:ext cx="654749" cy="201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217415" y="371381"/>
            <a:ext cx="666508" cy="20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577115" y="370642"/>
            <a:ext cx="641179" cy="207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3946" y="1368847"/>
            <a:ext cx="4179977" cy="2351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216630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552</TotalTime>
  <Words>539</Words>
  <Application>Microsoft Office PowerPoint</Application>
  <PresentationFormat>Экран (16:9)</PresentationFormat>
  <Paragraphs>105</Paragraphs>
  <Slides>12</Slides>
  <Notes>12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20" baseType="lpstr">
      <vt:lpstr>Tektur Medium</vt:lpstr>
      <vt:lpstr>Montserrat</vt:lpstr>
      <vt:lpstr>Tektur</vt:lpstr>
      <vt:lpstr>Arial</vt:lpstr>
      <vt:lpstr>Constantia</vt:lpstr>
      <vt:lpstr>Agency FB</vt:lpstr>
      <vt:lpstr>Calibri</vt:lpstr>
      <vt:lpstr>Simple Light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Никита Финдюров</dc:creator>
  <cp:lastModifiedBy>Никита Финдюров</cp:lastModifiedBy>
  <cp:revision>36</cp:revision>
  <dcterms:modified xsi:type="dcterms:W3CDTF">2025-02-01T17:31:14Z</dcterms:modified>
</cp:coreProperties>
</file>